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Montserrat Light" charset="1" panose="00000400000000000000"/>
      <p:regular r:id="rId29"/>
    </p:embeddedFont>
    <p:embeddedFont>
      <p:font typeface="Codec Pro ExtraBold" charset="1" panose="00000700000000000000"/>
      <p:regular r:id="rId30"/>
    </p:embeddedFont>
    <p:embeddedFont>
      <p:font typeface="Open Sauce" charset="1" panose="00000500000000000000"/>
      <p:regular r:id="rId31"/>
    </p:embeddedFont>
    <p:embeddedFont>
      <p:font typeface="Open Sauce Bold" charset="1" panose="00000800000000000000"/>
      <p:regular r:id="rId32"/>
    </p:embeddedFont>
    <p:embeddedFont>
      <p:font typeface="Open Sauce Italics" charset="1" panose="00000500000000000000"/>
      <p:regular r:id="rId33"/>
    </p:embeddedFont>
    <p:embeddedFont>
      <p:font typeface="Monradok Bold" charset="1" panose="00000000000000000000"/>
      <p:regular r:id="rId34"/>
    </p:embeddedFont>
    <p:embeddedFont>
      <p:font typeface="DM Sans" charset="1" panose="00000000000000000000"/>
      <p:regular r:id="rId35"/>
    </p:embeddedFont>
    <p:embeddedFont>
      <p:font typeface="Barlow Bold" charset="1" panose="00000800000000000000"/>
      <p:regular r:id="rId36"/>
    </p:embeddedFont>
    <p:embeddedFont>
      <p:font typeface="Open Sans Bold" charset="1" panose="020B0806030504020204"/>
      <p:regular r:id="rId37"/>
    </p:embeddedFont>
    <p:embeddedFont>
      <p:font typeface="Open Sans" charset="1" panose="020B0606030504020204"/>
      <p:regular r:id="rId38"/>
    </p:embeddedFont>
    <p:embeddedFont>
      <p:font typeface="Monradok" charset="1" panose="00000000000000000000"/>
      <p:regular r:id="rId39"/>
    </p:embeddedFont>
    <p:embeddedFont>
      <p:font typeface="Monradok Italics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58.png" Type="http://schemas.openxmlformats.org/officeDocument/2006/relationships/image"/><Relationship Id="rId15" Target="../media/image59.svg" Type="http://schemas.openxmlformats.org/officeDocument/2006/relationships/image"/><Relationship Id="rId16" Target="../media/image60.png" Type="http://schemas.openxmlformats.org/officeDocument/2006/relationships/image"/><Relationship Id="rId17" Target="../media/image61.svg" Type="http://schemas.openxmlformats.org/officeDocument/2006/relationships/image"/><Relationship Id="rId18" Target="../media/image62.png" Type="http://schemas.openxmlformats.org/officeDocument/2006/relationships/image"/><Relationship Id="rId19" Target="../media/image63.svg" Type="http://schemas.openxmlformats.org/officeDocument/2006/relationships/image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2" Target="../media/image66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8.jpe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83.png" Type="http://schemas.openxmlformats.org/officeDocument/2006/relationships/image"/><Relationship Id="rId9" Target="../media/image8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svg" Type="http://schemas.openxmlformats.org/officeDocument/2006/relationships/image"/><Relationship Id="rId11" Target="../media/image96.png" Type="http://schemas.openxmlformats.org/officeDocument/2006/relationships/image"/><Relationship Id="rId12" Target="../media/image97.svg" Type="http://schemas.openxmlformats.org/officeDocument/2006/relationships/image"/><Relationship Id="rId13" Target="../media/image98.jpeg" Type="http://schemas.openxmlformats.org/officeDocument/2006/relationships/image"/><Relationship Id="rId2" Target="../media/image15.png" Type="http://schemas.openxmlformats.org/officeDocument/2006/relationships/image"/><Relationship Id="rId3" Target="../media/image83.png" Type="http://schemas.openxmlformats.org/officeDocument/2006/relationships/image"/><Relationship Id="rId4" Target="../media/image84.svg" Type="http://schemas.openxmlformats.org/officeDocument/2006/relationships/image"/><Relationship Id="rId5" Target="../media/image90.png" Type="http://schemas.openxmlformats.org/officeDocument/2006/relationships/image"/><Relationship Id="rId6" Target="../media/image91.svg" Type="http://schemas.openxmlformats.org/officeDocument/2006/relationships/image"/><Relationship Id="rId7" Target="../media/image92.png" Type="http://schemas.openxmlformats.org/officeDocument/2006/relationships/image"/><Relationship Id="rId8" Target="../media/image93.sv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99.png" Type="http://schemas.openxmlformats.org/officeDocument/2006/relationships/image"/><Relationship Id="rId16" Target="../media/image100.svg" Type="http://schemas.openxmlformats.org/officeDocument/2006/relationships/image"/><Relationship Id="rId17" Target="http://linkedin.com/in/adrianrodriguezdiez" TargetMode="External" Type="http://schemas.openxmlformats.org/officeDocument/2006/relationships/hyperlink"/><Relationship Id="rId18" Target="http://www.linkedin.com/in/brais-a%C3%B1%C3%B3n-varela" TargetMode="External" Type="http://schemas.openxmlformats.org/officeDocument/2006/relationships/hyperlink"/><Relationship Id="rId19" Target="https://www.linkedin.com/in/ismaelleoncal" TargetMode="External" Type="http://schemas.openxmlformats.org/officeDocument/2006/relationships/hyperlink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jpe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5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84904" y="1591419"/>
            <a:ext cx="3459096" cy="569486"/>
            <a:chOff x="0" y="0"/>
            <a:chExt cx="825638" cy="1359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5638" cy="135928"/>
            </a:xfrm>
            <a:custGeom>
              <a:avLst/>
              <a:gdLst/>
              <a:ahLst/>
              <a:cxnLst/>
              <a:rect r="r" b="b" t="t" l="l"/>
              <a:pathLst>
                <a:path h="135928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5638" cy="15497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Curso 2024-2025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36964" y="4313214"/>
            <a:ext cx="10233279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MÁSTER EN DESARROLLO DE SOFTWARE Y NEGOCIO DIGITAL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52928" y="1028700"/>
            <a:ext cx="2279109" cy="1318515"/>
            <a:chOff x="0" y="0"/>
            <a:chExt cx="3038811" cy="17580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878774" y="0"/>
              <a:ext cx="1281264" cy="1334166"/>
            </a:xfrm>
            <a:custGeom>
              <a:avLst/>
              <a:gdLst/>
              <a:ahLst/>
              <a:cxnLst/>
              <a:rect r="r" b="b" t="t" l="l"/>
              <a:pathLst>
                <a:path h="1334166" w="1281264">
                  <a:moveTo>
                    <a:pt x="0" y="0"/>
                  </a:moveTo>
                  <a:lnTo>
                    <a:pt x="1281264" y="0"/>
                  </a:lnTo>
                  <a:lnTo>
                    <a:pt x="1281264" y="1334166"/>
                  </a:lnTo>
                  <a:lnTo>
                    <a:pt x="0" y="1334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1296066"/>
              <a:ext cx="3038811" cy="4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en-US" sz="2109" spc="105">
                  <a:solidFill>
                    <a:srgbClr val="1C573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Tweede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22" t="0" r="-4822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35582" y="2145857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35582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6987774" y="2605605"/>
            <a:ext cx="1408888" cy="1280807"/>
          </a:xfrm>
          <a:custGeom>
            <a:avLst/>
            <a:gdLst/>
            <a:ahLst/>
            <a:cxnLst/>
            <a:rect r="r" b="b" t="t" l="l"/>
            <a:pathLst>
              <a:path h="1280807" w="1408888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482178" y="459516"/>
            <a:ext cx="12105687" cy="105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Fuentes de ingresos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82178" y="2684847"/>
            <a:ext cx="4747170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 Acceso a la plataforma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2178" y="1723249"/>
            <a:ext cx="4193516" cy="62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0"/>
              </a:lnSpc>
              <a:spcBef>
                <a:spcPct val="0"/>
              </a:spcBef>
            </a:pPr>
            <a:r>
              <a:rPr lang="en-US" sz="1862" spc="182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Estas son nuestras 4 vías de ingresos: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426774" y="2446272"/>
            <a:ext cx="1496712" cy="1652995"/>
          </a:xfrm>
          <a:custGeom>
            <a:avLst/>
            <a:gdLst/>
            <a:ahLst/>
            <a:cxnLst/>
            <a:rect r="r" b="b" t="t" l="l"/>
            <a:pathLst>
              <a:path h="1652995" w="1496712">
                <a:moveTo>
                  <a:pt x="0" y="0"/>
                </a:moveTo>
                <a:lnTo>
                  <a:pt x="1496711" y="0"/>
                </a:lnTo>
                <a:lnTo>
                  <a:pt x="1496711" y="1652995"/>
                </a:lnTo>
                <a:lnTo>
                  <a:pt x="0" y="1652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125062" y="7399446"/>
            <a:ext cx="1099706" cy="1457441"/>
          </a:xfrm>
          <a:custGeom>
            <a:avLst/>
            <a:gdLst/>
            <a:ahLst/>
            <a:cxnLst/>
            <a:rect r="r" b="b" t="t" l="l"/>
            <a:pathLst>
              <a:path h="1457441" w="1099706">
                <a:moveTo>
                  <a:pt x="0" y="0"/>
                </a:moveTo>
                <a:lnTo>
                  <a:pt x="1099705" y="0"/>
                </a:lnTo>
                <a:lnTo>
                  <a:pt x="1099705" y="1457442"/>
                </a:lnTo>
                <a:lnTo>
                  <a:pt x="0" y="14574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5524299" y="7223556"/>
            <a:ext cx="1301661" cy="1809221"/>
          </a:xfrm>
          <a:custGeom>
            <a:avLst/>
            <a:gdLst/>
            <a:ahLst/>
            <a:cxnLst/>
            <a:rect r="r" b="b" t="t" l="l"/>
            <a:pathLst>
              <a:path h="1809221" w="1301661">
                <a:moveTo>
                  <a:pt x="0" y="0"/>
                </a:moveTo>
                <a:lnTo>
                  <a:pt x="1301661" y="0"/>
                </a:lnTo>
                <a:lnTo>
                  <a:pt x="1301661" y="1809222"/>
                </a:lnTo>
                <a:lnTo>
                  <a:pt x="0" y="1809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0426816" y="4771546"/>
            <a:ext cx="2969056" cy="1717665"/>
            <a:chOff x="0" y="0"/>
            <a:chExt cx="3958741" cy="229022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1144802" y="0"/>
              <a:ext cx="1669137" cy="1738054"/>
            </a:xfrm>
            <a:custGeom>
              <a:avLst/>
              <a:gdLst/>
              <a:ahLst/>
              <a:cxnLst/>
              <a:rect r="r" b="b" t="t" l="l"/>
              <a:pathLst>
                <a:path h="1738054" w="1669137">
                  <a:moveTo>
                    <a:pt x="0" y="0"/>
                  </a:moveTo>
                  <a:lnTo>
                    <a:pt x="1669137" y="0"/>
                  </a:lnTo>
                  <a:lnTo>
                    <a:pt x="1669137" y="1738054"/>
                  </a:lnTo>
                  <a:lnTo>
                    <a:pt x="0" y="1738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0" y="1690429"/>
              <a:ext cx="3958741" cy="599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7"/>
                </a:lnSpc>
              </a:pPr>
              <a:r>
                <a:rPr lang="en-US" sz="2748" spc="137">
                  <a:solidFill>
                    <a:srgbClr val="1C573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Tweede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482178" y="3077965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Cobramos a los gestores de los parques empresariales por suministrar la plataforma a las empresas del PE/polígono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82178" y="4865769"/>
            <a:ext cx="4482343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PE/polígonos que no tengan o no quieran gestionar el soporte técnico de primer nivel pagan la cuota entera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82178" y="447265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 Soporte técnico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82178" y="6417524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El comprador puede elegir si pagarlo o no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82178" y="6024405"/>
            <a:ext cx="4747170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 Seguro de protección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82178" y="7669433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Implementación asistente con IA a la hora de añadir nuevos artículos para facilitar el proceso al usuario, posicionamiento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82178" y="7276315"/>
            <a:ext cx="3823245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 Servicios premium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0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FB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68591" y="2718878"/>
            <a:ext cx="2024183" cy="2024183"/>
          </a:xfrm>
          <a:custGeom>
            <a:avLst/>
            <a:gdLst/>
            <a:ahLst/>
            <a:cxnLst/>
            <a:rect r="r" b="b" t="t" l="l"/>
            <a:pathLst>
              <a:path h="2024183" w="2024183">
                <a:moveTo>
                  <a:pt x="0" y="0"/>
                </a:moveTo>
                <a:lnTo>
                  <a:pt x="2024183" y="0"/>
                </a:lnTo>
                <a:lnTo>
                  <a:pt x="2024183" y="2024183"/>
                </a:lnTo>
                <a:lnTo>
                  <a:pt x="0" y="202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28566" y="2823010"/>
            <a:ext cx="1693136" cy="1920052"/>
          </a:xfrm>
          <a:custGeom>
            <a:avLst/>
            <a:gdLst/>
            <a:ahLst/>
            <a:cxnLst/>
            <a:rect r="r" b="b" t="t" l="l"/>
            <a:pathLst>
              <a:path h="1920052" w="1693136">
                <a:moveTo>
                  <a:pt x="0" y="0"/>
                </a:moveTo>
                <a:lnTo>
                  <a:pt x="1693137" y="0"/>
                </a:lnTo>
                <a:lnTo>
                  <a:pt x="1693137" y="1920051"/>
                </a:lnTo>
                <a:lnTo>
                  <a:pt x="0" y="1920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95906" y="7597427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5"/>
                </a:lnTo>
                <a:lnTo>
                  <a:pt x="0" y="4116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64810" y="937695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217" y="84957"/>
            <a:ext cx="1982937" cy="1147173"/>
            <a:chOff x="0" y="0"/>
            <a:chExt cx="2643916" cy="15295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4577" y="0"/>
              <a:ext cx="1114763" cy="1160790"/>
            </a:xfrm>
            <a:custGeom>
              <a:avLst/>
              <a:gdLst/>
              <a:ahLst/>
              <a:cxnLst/>
              <a:rect r="r" b="b" t="t" l="l"/>
              <a:pathLst>
                <a:path h="1160790" w="1114763">
                  <a:moveTo>
                    <a:pt x="0" y="0"/>
                  </a:moveTo>
                  <a:lnTo>
                    <a:pt x="1114763" y="0"/>
                  </a:lnTo>
                  <a:lnTo>
                    <a:pt x="1114763" y="1160790"/>
                  </a:lnTo>
                  <a:lnTo>
                    <a:pt x="0" y="116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132215"/>
              <a:ext cx="2643916" cy="397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 spc="91">
                  <a:solidFill>
                    <a:srgbClr val="1C573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Tweede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78720" y="0"/>
            <a:ext cx="14731289" cy="1624985"/>
            <a:chOff x="0" y="0"/>
            <a:chExt cx="3879846" cy="4279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79846" cy="427980"/>
            </a:xfrm>
            <a:custGeom>
              <a:avLst/>
              <a:gdLst/>
              <a:ahLst/>
              <a:cxnLst/>
              <a:rect r="r" b="b" t="t" l="l"/>
              <a:pathLst>
                <a:path h="427980" w="3879846">
                  <a:moveTo>
                    <a:pt x="0" y="0"/>
                  </a:moveTo>
                  <a:lnTo>
                    <a:pt x="3879846" y="0"/>
                  </a:lnTo>
                  <a:lnTo>
                    <a:pt x="3879846" y="427980"/>
                  </a:lnTo>
                  <a:lnTo>
                    <a:pt x="0" y="427980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3879846" cy="523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32"/>
                </a:lnSpc>
                <a:spcBef>
                  <a:spcPct val="0"/>
                </a:spcBef>
              </a:pPr>
              <a:r>
                <a:rPr lang="en-US" b="true" sz="5165" spc="-61">
                  <a:solidFill>
                    <a:srgbClr val="FEFEFE"/>
                  </a:solidFill>
                  <a:latin typeface="Monradok Bold"/>
                  <a:ea typeface="Monradok Bold"/>
                  <a:cs typeface="Monradok Bold"/>
                  <a:sym typeface="Monradok Bold"/>
                </a:rPr>
                <a:t>Arquitectura del proyecto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true" rot="-8725757">
            <a:off x="-2564443" y="3316409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2">
              <a:alphaModFix amt="87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2923231" y="3825700"/>
            <a:ext cx="12821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8790726" y="3825700"/>
            <a:ext cx="135256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4778945" y="3825700"/>
            <a:ext cx="10461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367404" y="6444027"/>
            <a:ext cx="2176761" cy="1800775"/>
          </a:xfrm>
          <a:custGeom>
            <a:avLst/>
            <a:gdLst/>
            <a:ahLst/>
            <a:cxnLst/>
            <a:rect r="r" b="b" t="t" l="l"/>
            <a:pathLst>
              <a:path h="1800775" w="2176761">
                <a:moveTo>
                  <a:pt x="0" y="0"/>
                </a:moveTo>
                <a:lnTo>
                  <a:pt x="2176761" y="0"/>
                </a:lnTo>
                <a:lnTo>
                  <a:pt x="2176761" y="1800775"/>
                </a:lnTo>
                <a:lnTo>
                  <a:pt x="0" y="1800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9455785" y="4299224"/>
            <a:ext cx="11225" cy="21448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433338" y="2823010"/>
            <a:ext cx="2774107" cy="2295736"/>
          </a:xfrm>
          <a:custGeom>
            <a:avLst/>
            <a:gdLst/>
            <a:ahLst/>
            <a:cxnLst/>
            <a:rect r="r" b="b" t="t" l="l"/>
            <a:pathLst>
              <a:path h="2295736" w="2774107">
                <a:moveTo>
                  <a:pt x="0" y="0"/>
                </a:moveTo>
                <a:lnTo>
                  <a:pt x="2774107" y="0"/>
                </a:lnTo>
                <a:lnTo>
                  <a:pt x="2774107" y="2295735"/>
                </a:lnTo>
                <a:lnTo>
                  <a:pt x="0" y="22957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095557" y="2986615"/>
            <a:ext cx="2424746" cy="2625218"/>
          </a:xfrm>
          <a:custGeom>
            <a:avLst/>
            <a:gdLst/>
            <a:ahLst/>
            <a:cxnLst/>
            <a:rect r="r" b="b" t="t" l="l"/>
            <a:pathLst>
              <a:path h="2625218" w="2424746">
                <a:moveTo>
                  <a:pt x="0" y="0"/>
                </a:moveTo>
                <a:lnTo>
                  <a:pt x="2424747" y="0"/>
                </a:lnTo>
                <a:lnTo>
                  <a:pt x="2424747" y="2625217"/>
                </a:lnTo>
                <a:lnTo>
                  <a:pt x="0" y="26252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677973" y="5808491"/>
            <a:ext cx="102006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Usuario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96005" y="5808491"/>
            <a:ext cx="2509614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Interfaz de usuario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44165" y="5808491"/>
            <a:ext cx="146193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Servidores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797003" y="5808491"/>
            <a:ext cx="196735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Base de datos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01878" y="8573401"/>
            <a:ext cx="2530264" cy="35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Pasarela de pagos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71860"/>
            <a:ext cx="13395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0" y="1344456"/>
          <a:ext cx="18288000" cy="9173835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  <a:gridCol w="3048000"/>
                <a:gridCol w="3048000"/>
                <a:gridCol w="3048000"/>
                <a:gridCol w="3048000"/>
              </a:tblGrid>
              <a:tr h="3183098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Gestores de los parques empresariales, polígonos industriales, etc.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Accedemos a las empresas a través de los gestores, nos proporcionan intermediación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 algunos casos, los propios gestores pueden ofrecer soporte técnico de nuestra plataforma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8E7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E7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Intermediación entre usuarios del mismo parque empresarial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Ofrecer plataforma web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rowSpan="2" gridSpan="2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Dar una salida rentable a material empresarial de segunda mano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Liberar espacio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acceso a material especializado a un bajo coste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Prolongar la vida útil del material y fomentar el flujo circular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Dar una salida rentable a material empresarial de segunda mano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Liberar espacio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acceso a material especializado a un bajo coste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Prolongar la vida útil del material y fomentar el flujo circular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Ofrecer soporte técnico y mantenimiento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Newsletter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Productos nuevos relacionados con lo que has buscado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Gestores de parques empresariales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Empresas de parques empresariales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Empleados de empresas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FF"/>
                    </a:solidFill>
                  </a:tcPr>
                </a:tc>
              </a:tr>
              <a:tr h="294816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Gestores de los parques empresariales, polígonos industriales, etc.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Accedemos a las empresas a través de los gestores, nos proporcionan intermediación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 algunos casos, los propios gestores pueden ofrecer soporte técnico de nuestra plataforma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8E7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E7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Financieros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del proyecto (servidores, etc.)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Humanos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Dar una salida rentable a material empresarial de segunda mano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Liberar espacio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acceso a material especializado a un bajo coste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Prolongar la vida útil del material y fomentar el flujo circular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Dar una salida rentable a material empresarial de segunda mano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Liberar espacio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acceso a material especializado a un bajo coste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Prolongar la vida útil del material y fomentar el flujo circular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Internet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Equipo de ventas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Telefónico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Gestores de parques empresariales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Empresas de parques empresariales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Empleados de empresas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FF"/>
                    </a:solidFill>
                  </a:tcPr>
                </a:tc>
              </a:tr>
              <a:tr h="3042574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Personal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Departamento de ventas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Soporte y mantenimiento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Personal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Departamento de ventas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Soporte y mantenimiento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Personal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Departamento de ventas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Soporte y mantenimiento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4C4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Acceso a la plataforma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Soporte técnico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Seguro de protección opcional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Servicios premium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Acceso a la plataforma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Soporte técnico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Seguro de protección opcional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Servicios premium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0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Acceso a la plataforma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Soporte técnico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Seguro de protección opcional</a:t>
                      </a:r>
                    </a:p>
                    <a:p>
                      <a:pPr algn="ctr">
                        <a:lnSpc>
                          <a:spcPts val="2019"/>
                        </a:lnSpc>
                      </a:pPr>
                    </a:p>
                    <a:p>
                      <a:pPr algn="ctr">
                        <a:lnSpc>
                          <a:spcPts val="2019"/>
                        </a:lnSpc>
                      </a:pPr>
                      <a:r>
                        <a:rPr lang="en-US" sz="1442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Servicios premium</a:t>
                      </a:r>
                    </a:p>
                  </a:txBody>
                  <a:tcPr marL="71147" marR="71147" marT="71147" marB="71147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006043" y="432518"/>
            <a:ext cx="56469" cy="83135"/>
            <a:chOff x="0" y="0"/>
            <a:chExt cx="196596" cy="2894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673" y="50673"/>
              <a:ext cx="95250" cy="187960"/>
            </a:xfrm>
            <a:custGeom>
              <a:avLst/>
              <a:gdLst/>
              <a:ahLst/>
              <a:cxnLst/>
              <a:rect r="r" b="b" t="t" l="l"/>
              <a:pathLst>
                <a:path h="187960" w="95250">
                  <a:moveTo>
                    <a:pt x="1397" y="155448"/>
                  </a:moveTo>
                  <a:cubicBezTo>
                    <a:pt x="24638" y="99949"/>
                    <a:pt x="29083" y="89154"/>
                    <a:pt x="33147" y="78740"/>
                  </a:cubicBezTo>
                  <a:cubicBezTo>
                    <a:pt x="36703" y="69469"/>
                    <a:pt x="40259" y="61849"/>
                    <a:pt x="43053" y="52324"/>
                  </a:cubicBezTo>
                  <a:cubicBezTo>
                    <a:pt x="46228" y="41783"/>
                    <a:pt x="48641" y="25019"/>
                    <a:pt x="50800" y="18034"/>
                  </a:cubicBezTo>
                  <a:cubicBezTo>
                    <a:pt x="51816" y="14859"/>
                    <a:pt x="52197" y="13208"/>
                    <a:pt x="53467" y="11176"/>
                  </a:cubicBezTo>
                  <a:cubicBezTo>
                    <a:pt x="54610" y="9144"/>
                    <a:pt x="56261" y="7112"/>
                    <a:pt x="58039" y="5588"/>
                  </a:cubicBezTo>
                  <a:cubicBezTo>
                    <a:pt x="59817" y="4064"/>
                    <a:pt x="61976" y="2667"/>
                    <a:pt x="64135" y="1778"/>
                  </a:cubicBezTo>
                  <a:cubicBezTo>
                    <a:pt x="66294" y="889"/>
                    <a:pt x="68834" y="254"/>
                    <a:pt x="71247" y="127"/>
                  </a:cubicBezTo>
                  <a:cubicBezTo>
                    <a:pt x="73660" y="0"/>
                    <a:pt x="76073" y="127"/>
                    <a:pt x="78359" y="762"/>
                  </a:cubicBezTo>
                  <a:cubicBezTo>
                    <a:pt x="80645" y="1397"/>
                    <a:pt x="82931" y="2540"/>
                    <a:pt x="84963" y="3810"/>
                  </a:cubicBezTo>
                  <a:cubicBezTo>
                    <a:pt x="86995" y="5080"/>
                    <a:pt x="88773" y="6731"/>
                    <a:pt x="90297" y="8636"/>
                  </a:cubicBezTo>
                  <a:cubicBezTo>
                    <a:pt x="91821" y="10541"/>
                    <a:pt x="93091" y="12700"/>
                    <a:pt x="93853" y="14986"/>
                  </a:cubicBezTo>
                  <a:cubicBezTo>
                    <a:pt x="94615" y="17272"/>
                    <a:pt x="95123" y="19685"/>
                    <a:pt x="95123" y="22098"/>
                  </a:cubicBezTo>
                  <a:cubicBezTo>
                    <a:pt x="95123" y="24511"/>
                    <a:pt x="94869" y="26924"/>
                    <a:pt x="94107" y="29210"/>
                  </a:cubicBezTo>
                  <a:cubicBezTo>
                    <a:pt x="93345" y="31496"/>
                    <a:pt x="92202" y="33782"/>
                    <a:pt x="90805" y="35687"/>
                  </a:cubicBezTo>
                  <a:cubicBezTo>
                    <a:pt x="89408" y="37592"/>
                    <a:pt x="87503" y="39370"/>
                    <a:pt x="85598" y="40767"/>
                  </a:cubicBezTo>
                  <a:cubicBezTo>
                    <a:pt x="83693" y="42164"/>
                    <a:pt x="81407" y="43307"/>
                    <a:pt x="79121" y="43942"/>
                  </a:cubicBezTo>
                  <a:cubicBezTo>
                    <a:pt x="76835" y="44577"/>
                    <a:pt x="74295" y="44958"/>
                    <a:pt x="71882" y="44831"/>
                  </a:cubicBezTo>
                  <a:cubicBezTo>
                    <a:pt x="69469" y="44704"/>
                    <a:pt x="67056" y="44196"/>
                    <a:pt x="64770" y="43307"/>
                  </a:cubicBezTo>
                  <a:cubicBezTo>
                    <a:pt x="62611" y="42418"/>
                    <a:pt x="60325" y="41275"/>
                    <a:pt x="58547" y="39751"/>
                  </a:cubicBezTo>
                  <a:cubicBezTo>
                    <a:pt x="56769" y="38227"/>
                    <a:pt x="55118" y="36322"/>
                    <a:pt x="53848" y="34290"/>
                  </a:cubicBezTo>
                  <a:cubicBezTo>
                    <a:pt x="52578" y="32258"/>
                    <a:pt x="51562" y="29845"/>
                    <a:pt x="51054" y="27559"/>
                  </a:cubicBezTo>
                  <a:cubicBezTo>
                    <a:pt x="50546" y="25273"/>
                    <a:pt x="50292" y="22860"/>
                    <a:pt x="50546" y="20447"/>
                  </a:cubicBezTo>
                  <a:cubicBezTo>
                    <a:pt x="50800" y="18034"/>
                    <a:pt x="51308" y="15494"/>
                    <a:pt x="52324" y="13335"/>
                  </a:cubicBezTo>
                  <a:cubicBezTo>
                    <a:pt x="53213" y="11176"/>
                    <a:pt x="54610" y="9144"/>
                    <a:pt x="56261" y="7366"/>
                  </a:cubicBezTo>
                  <a:cubicBezTo>
                    <a:pt x="57912" y="5588"/>
                    <a:pt x="59944" y="4064"/>
                    <a:pt x="61976" y="2921"/>
                  </a:cubicBezTo>
                  <a:cubicBezTo>
                    <a:pt x="64135" y="1778"/>
                    <a:pt x="66421" y="889"/>
                    <a:pt x="68834" y="508"/>
                  </a:cubicBezTo>
                  <a:cubicBezTo>
                    <a:pt x="71120" y="127"/>
                    <a:pt x="73660" y="0"/>
                    <a:pt x="76073" y="381"/>
                  </a:cubicBezTo>
                  <a:cubicBezTo>
                    <a:pt x="78359" y="762"/>
                    <a:pt x="80772" y="1524"/>
                    <a:pt x="82931" y="2540"/>
                  </a:cubicBezTo>
                  <a:cubicBezTo>
                    <a:pt x="85090" y="3683"/>
                    <a:pt x="87122" y="5207"/>
                    <a:pt x="88773" y="6858"/>
                  </a:cubicBezTo>
                  <a:cubicBezTo>
                    <a:pt x="90424" y="8509"/>
                    <a:pt x="91948" y="10541"/>
                    <a:pt x="92964" y="12700"/>
                  </a:cubicBezTo>
                  <a:cubicBezTo>
                    <a:pt x="93980" y="14859"/>
                    <a:pt x="94742" y="17272"/>
                    <a:pt x="94996" y="19685"/>
                  </a:cubicBezTo>
                  <a:cubicBezTo>
                    <a:pt x="95250" y="22098"/>
                    <a:pt x="94742" y="26924"/>
                    <a:pt x="94742" y="26924"/>
                  </a:cubicBezTo>
                  <a:cubicBezTo>
                    <a:pt x="94742" y="26924"/>
                    <a:pt x="88011" y="56134"/>
                    <a:pt x="83947" y="68326"/>
                  </a:cubicBezTo>
                  <a:cubicBezTo>
                    <a:pt x="80645" y="78232"/>
                    <a:pt x="76962" y="85471"/>
                    <a:pt x="73279" y="94742"/>
                  </a:cubicBezTo>
                  <a:cubicBezTo>
                    <a:pt x="69215" y="104775"/>
                    <a:pt x="64770" y="114808"/>
                    <a:pt x="60833" y="126365"/>
                  </a:cubicBezTo>
                  <a:cubicBezTo>
                    <a:pt x="56134" y="140081"/>
                    <a:pt x="50419" y="164211"/>
                    <a:pt x="47371" y="171831"/>
                  </a:cubicBezTo>
                  <a:cubicBezTo>
                    <a:pt x="46355" y="174498"/>
                    <a:pt x="45720" y="175387"/>
                    <a:pt x="44704" y="177038"/>
                  </a:cubicBezTo>
                  <a:cubicBezTo>
                    <a:pt x="43561" y="178689"/>
                    <a:pt x="42291" y="180213"/>
                    <a:pt x="40894" y="181610"/>
                  </a:cubicBezTo>
                  <a:cubicBezTo>
                    <a:pt x="39497" y="182880"/>
                    <a:pt x="37846" y="184150"/>
                    <a:pt x="36068" y="185039"/>
                  </a:cubicBezTo>
                  <a:cubicBezTo>
                    <a:pt x="34417" y="185928"/>
                    <a:pt x="32512" y="186690"/>
                    <a:pt x="30607" y="187198"/>
                  </a:cubicBezTo>
                  <a:cubicBezTo>
                    <a:pt x="28702" y="187706"/>
                    <a:pt x="26797" y="187960"/>
                    <a:pt x="24892" y="187960"/>
                  </a:cubicBezTo>
                  <a:cubicBezTo>
                    <a:pt x="22987" y="187960"/>
                    <a:pt x="20955" y="187706"/>
                    <a:pt x="19050" y="187325"/>
                  </a:cubicBezTo>
                  <a:cubicBezTo>
                    <a:pt x="17145" y="186944"/>
                    <a:pt x="15240" y="186309"/>
                    <a:pt x="13462" y="185420"/>
                  </a:cubicBezTo>
                  <a:cubicBezTo>
                    <a:pt x="11684" y="184531"/>
                    <a:pt x="10033" y="183388"/>
                    <a:pt x="8509" y="182118"/>
                  </a:cubicBezTo>
                  <a:cubicBezTo>
                    <a:pt x="6985" y="180848"/>
                    <a:pt x="5715" y="179324"/>
                    <a:pt x="4572" y="177800"/>
                  </a:cubicBezTo>
                  <a:cubicBezTo>
                    <a:pt x="3429" y="176276"/>
                    <a:pt x="2540" y="174498"/>
                    <a:pt x="1778" y="172720"/>
                  </a:cubicBezTo>
                  <a:cubicBezTo>
                    <a:pt x="1016" y="170942"/>
                    <a:pt x="508" y="168910"/>
                    <a:pt x="254" y="167005"/>
                  </a:cubicBezTo>
                  <a:cubicBezTo>
                    <a:pt x="0" y="165100"/>
                    <a:pt x="0" y="163068"/>
                    <a:pt x="127" y="161163"/>
                  </a:cubicBezTo>
                  <a:cubicBezTo>
                    <a:pt x="254" y="159258"/>
                    <a:pt x="1397" y="155448"/>
                    <a:pt x="1397" y="15544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040552" y="483625"/>
            <a:ext cx="80181" cy="56506"/>
            <a:chOff x="0" y="0"/>
            <a:chExt cx="279146" cy="1967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673" y="50673"/>
              <a:ext cx="177800" cy="95377"/>
            </a:xfrm>
            <a:custGeom>
              <a:avLst/>
              <a:gdLst/>
              <a:ahLst/>
              <a:cxnLst/>
              <a:rect r="r" b="b" t="t" l="l"/>
              <a:pathLst>
                <a:path h="95377" w="177800">
                  <a:moveTo>
                    <a:pt x="16637" y="47879"/>
                  </a:moveTo>
                  <a:cubicBezTo>
                    <a:pt x="75057" y="31242"/>
                    <a:pt x="83185" y="27559"/>
                    <a:pt x="95123" y="22860"/>
                  </a:cubicBezTo>
                  <a:cubicBezTo>
                    <a:pt x="110490" y="16764"/>
                    <a:pt x="138684" y="4572"/>
                    <a:pt x="148082" y="1651"/>
                  </a:cubicBezTo>
                  <a:cubicBezTo>
                    <a:pt x="151384" y="635"/>
                    <a:pt x="152654" y="254"/>
                    <a:pt x="154940" y="127"/>
                  </a:cubicBezTo>
                  <a:cubicBezTo>
                    <a:pt x="157226" y="0"/>
                    <a:pt x="159766" y="381"/>
                    <a:pt x="161925" y="1016"/>
                  </a:cubicBezTo>
                  <a:cubicBezTo>
                    <a:pt x="164211" y="1651"/>
                    <a:pt x="166370" y="2794"/>
                    <a:pt x="168275" y="4064"/>
                  </a:cubicBezTo>
                  <a:cubicBezTo>
                    <a:pt x="170180" y="5334"/>
                    <a:pt x="171958" y="6985"/>
                    <a:pt x="173355" y="8890"/>
                  </a:cubicBezTo>
                  <a:cubicBezTo>
                    <a:pt x="174752" y="10795"/>
                    <a:pt x="175768" y="13081"/>
                    <a:pt x="176530" y="15240"/>
                  </a:cubicBezTo>
                  <a:cubicBezTo>
                    <a:pt x="177292" y="17399"/>
                    <a:pt x="177673" y="19812"/>
                    <a:pt x="177673" y="22098"/>
                  </a:cubicBezTo>
                  <a:cubicBezTo>
                    <a:pt x="177673" y="24384"/>
                    <a:pt x="177165" y="26924"/>
                    <a:pt x="176403" y="29083"/>
                  </a:cubicBezTo>
                  <a:cubicBezTo>
                    <a:pt x="175641" y="31242"/>
                    <a:pt x="174498" y="33528"/>
                    <a:pt x="173101" y="35306"/>
                  </a:cubicBezTo>
                  <a:cubicBezTo>
                    <a:pt x="171704" y="37084"/>
                    <a:pt x="169799" y="38735"/>
                    <a:pt x="167894" y="40005"/>
                  </a:cubicBezTo>
                  <a:cubicBezTo>
                    <a:pt x="165989" y="41275"/>
                    <a:pt x="163703" y="42291"/>
                    <a:pt x="161417" y="42926"/>
                  </a:cubicBezTo>
                  <a:cubicBezTo>
                    <a:pt x="159131" y="43561"/>
                    <a:pt x="156718" y="43688"/>
                    <a:pt x="154432" y="43561"/>
                  </a:cubicBezTo>
                  <a:cubicBezTo>
                    <a:pt x="152146" y="43434"/>
                    <a:pt x="149733" y="42926"/>
                    <a:pt x="147574" y="42037"/>
                  </a:cubicBezTo>
                  <a:cubicBezTo>
                    <a:pt x="145415" y="41148"/>
                    <a:pt x="143383" y="39751"/>
                    <a:pt x="141605" y="38227"/>
                  </a:cubicBezTo>
                  <a:cubicBezTo>
                    <a:pt x="139827" y="36703"/>
                    <a:pt x="138303" y="34925"/>
                    <a:pt x="137160" y="32893"/>
                  </a:cubicBezTo>
                  <a:cubicBezTo>
                    <a:pt x="136017" y="30861"/>
                    <a:pt x="135128" y="28575"/>
                    <a:pt x="134620" y="26289"/>
                  </a:cubicBezTo>
                  <a:cubicBezTo>
                    <a:pt x="134112" y="24003"/>
                    <a:pt x="134112" y="21590"/>
                    <a:pt x="134366" y="19304"/>
                  </a:cubicBezTo>
                  <a:cubicBezTo>
                    <a:pt x="134620" y="17018"/>
                    <a:pt x="135255" y="14605"/>
                    <a:pt x="136271" y="12573"/>
                  </a:cubicBezTo>
                  <a:cubicBezTo>
                    <a:pt x="137287" y="10414"/>
                    <a:pt x="138684" y="8382"/>
                    <a:pt x="140335" y="6731"/>
                  </a:cubicBezTo>
                  <a:cubicBezTo>
                    <a:pt x="141986" y="5080"/>
                    <a:pt x="143891" y="3556"/>
                    <a:pt x="145923" y="2540"/>
                  </a:cubicBezTo>
                  <a:cubicBezTo>
                    <a:pt x="147955" y="1524"/>
                    <a:pt x="150368" y="762"/>
                    <a:pt x="152654" y="381"/>
                  </a:cubicBezTo>
                  <a:cubicBezTo>
                    <a:pt x="154940" y="0"/>
                    <a:pt x="157353" y="127"/>
                    <a:pt x="159639" y="508"/>
                  </a:cubicBezTo>
                  <a:cubicBezTo>
                    <a:pt x="161925" y="889"/>
                    <a:pt x="164338" y="1651"/>
                    <a:pt x="166370" y="2794"/>
                  </a:cubicBezTo>
                  <a:cubicBezTo>
                    <a:pt x="168402" y="3937"/>
                    <a:pt x="170307" y="5461"/>
                    <a:pt x="171831" y="7112"/>
                  </a:cubicBezTo>
                  <a:cubicBezTo>
                    <a:pt x="173355" y="8763"/>
                    <a:pt x="174879" y="10795"/>
                    <a:pt x="175768" y="12954"/>
                  </a:cubicBezTo>
                  <a:cubicBezTo>
                    <a:pt x="176784" y="15113"/>
                    <a:pt x="177292" y="17526"/>
                    <a:pt x="177546" y="19812"/>
                  </a:cubicBezTo>
                  <a:cubicBezTo>
                    <a:pt x="177800" y="22098"/>
                    <a:pt x="177546" y="24511"/>
                    <a:pt x="177038" y="26797"/>
                  </a:cubicBezTo>
                  <a:cubicBezTo>
                    <a:pt x="176530" y="29083"/>
                    <a:pt x="175514" y="31369"/>
                    <a:pt x="174371" y="33274"/>
                  </a:cubicBezTo>
                  <a:cubicBezTo>
                    <a:pt x="173101" y="35306"/>
                    <a:pt x="171577" y="37084"/>
                    <a:pt x="169799" y="38608"/>
                  </a:cubicBezTo>
                  <a:cubicBezTo>
                    <a:pt x="168021" y="40132"/>
                    <a:pt x="163703" y="42164"/>
                    <a:pt x="163703" y="42164"/>
                  </a:cubicBezTo>
                  <a:cubicBezTo>
                    <a:pt x="163703" y="42164"/>
                    <a:pt x="126238" y="56769"/>
                    <a:pt x="110617" y="62865"/>
                  </a:cubicBezTo>
                  <a:cubicBezTo>
                    <a:pt x="98171" y="67691"/>
                    <a:pt x="89154" y="71247"/>
                    <a:pt x="77216" y="75946"/>
                  </a:cubicBezTo>
                  <a:cubicBezTo>
                    <a:pt x="63246" y="81407"/>
                    <a:pt x="40132" y="91567"/>
                    <a:pt x="32131" y="93980"/>
                  </a:cubicBezTo>
                  <a:cubicBezTo>
                    <a:pt x="29337" y="94869"/>
                    <a:pt x="28321" y="95123"/>
                    <a:pt x="26416" y="95250"/>
                  </a:cubicBezTo>
                  <a:cubicBezTo>
                    <a:pt x="24511" y="95377"/>
                    <a:pt x="22479" y="95377"/>
                    <a:pt x="20574" y="94996"/>
                  </a:cubicBezTo>
                  <a:cubicBezTo>
                    <a:pt x="18669" y="94615"/>
                    <a:pt x="16764" y="94107"/>
                    <a:pt x="14986" y="93345"/>
                  </a:cubicBezTo>
                  <a:cubicBezTo>
                    <a:pt x="13208" y="92583"/>
                    <a:pt x="11430" y="91567"/>
                    <a:pt x="9906" y="90424"/>
                  </a:cubicBezTo>
                  <a:cubicBezTo>
                    <a:pt x="8382" y="89281"/>
                    <a:pt x="6858" y="87884"/>
                    <a:pt x="5588" y="86360"/>
                  </a:cubicBezTo>
                  <a:cubicBezTo>
                    <a:pt x="4318" y="84836"/>
                    <a:pt x="3302" y="83185"/>
                    <a:pt x="2413" y="81407"/>
                  </a:cubicBezTo>
                  <a:cubicBezTo>
                    <a:pt x="1651" y="79629"/>
                    <a:pt x="1016" y="77724"/>
                    <a:pt x="635" y="75819"/>
                  </a:cubicBezTo>
                  <a:cubicBezTo>
                    <a:pt x="254" y="73914"/>
                    <a:pt x="0" y="71882"/>
                    <a:pt x="127" y="69977"/>
                  </a:cubicBezTo>
                  <a:cubicBezTo>
                    <a:pt x="254" y="68072"/>
                    <a:pt x="508" y="66167"/>
                    <a:pt x="1016" y="64262"/>
                  </a:cubicBezTo>
                  <a:cubicBezTo>
                    <a:pt x="1524" y="62357"/>
                    <a:pt x="2286" y="60452"/>
                    <a:pt x="3302" y="58801"/>
                  </a:cubicBezTo>
                  <a:cubicBezTo>
                    <a:pt x="4318" y="57150"/>
                    <a:pt x="5461" y="55499"/>
                    <a:pt x="6858" y="54102"/>
                  </a:cubicBezTo>
                  <a:cubicBezTo>
                    <a:pt x="8128" y="52705"/>
                    <a:pt x="9652" y="51435"/>
                    <a:pt x="11303" y="50419"/>
                  </a:cubicBezTo>
                  <a:cubicBezTo>
                    <a:pt x="12954" y="49403"/>
                    <a:pt x="16637" y="47879"/>
                    <a:pt x="16637" y="4787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036905" y="544836"/>
            <a:ext cx="110239" cy="46656"/>
            <a:chOff x="0" y="0"/>
            <a:chExt cx="383794" cy="1624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546" y="50800"/>
              <a:ext cx="282575" cy="61087"/>
            </a:xfrm>
            <a:custGeom>
              <a:avLst/>
              <a:gdLst/>
              <a:ahLst/>
              <a:cxnLst/>
              <a:rect r="r" b="b" t="t" l="l"/>
              <a:pathLst>
                <a:path h="61087" w="282575">
                  <a:moveTo>
                    <a:pt x="21844" y="0"/>
                  </a:moveTo>
                  <a:cubicBezTo>
                    <a:pt x="77343" y="1778"/>
                    <a:pt x="95631" y="3810"/>
                    <a:pt x="112776" y="5969"/>
                  </a:cubicBezTo>
                  <a:cubicBezTo>
                    <a:pt x="130048" y="8128"/>
                    <a:pt x="147955" y="11176"/>
                    <a:pt x="164592" y="13462"/>
                  </a:cubicBezTo>
                  <a:cubicBezTo>
                    <a:pt x="179832" y="15621"/>
                    <a:pt x="192913" y="17653"/>
                    <a:pt x="208661" y="19558"/>
                  </a:cubicBezTo>
                  <a:cubicBezTo>
                    <a:pt x="226695" y="21844"/>
                    <a:pt x="257683" y="24257"/>
                    <a:pt x="266700" y="25908"/>
                  </a:cubicBezTo>
                  <a:cubicBezTo>
                    <a:pt x="269494" y="26416"/>
                    <a:pt x="270510" y="26543"/>
                    <a:pt x="272161" y="27305"/>
                  </a:cubicBezTo>
                  <a:cubicBezTo>
                    <a:pt x="273812" y="28067"/>
                    <a:pt x="275463" y="29210"/>
                    <a:pt x="276860" y="30480"/>
                  </a:cubicBezTo>
                  <a:cubicBezTo>
                    <a:pt x="278257" y="31750"/>
                    <a:pt x="279400" y="33401"/>
                    <a:pt x="280289" y="35052"/>
                  </a:cubicBezTo>
                  <a:cubicBezTo>
                    <a:pt x="281178" y="36703"/>
                    <a:pt x="281813" y="38608"/>
                    <a:pt x="282194" y="40386"/>
                  </a:cubicBezTo>
                  <a:cubicBezTo>
                    <a:pt x="282575" y="42291"/>
                    <a:pt x="282448" y="44196"/>
                    <a:pt x="282194" y="46101"/>
                  </a:cubicBezTo>
                  <a:cubicBezTo>
                    <a:pt x="281940" y="47879"/>
                    <a:pt x="281305" y="49784"/>
                    <a:pt x="280416" y="51435"/>
                  </a:cubicBezTo>
                  <a:cubicBezTo>
                    <a:pt x="279527" y="53086"/>
                    <a:pt x="278384" y="54737"/>
                    <a:pt x="276987" y="56007"/>
                  </a:cubicBezTo>
                  <a:cubicBezTo>
                    <a:pt x="275590" y="57277"/>
                    <a:pt x="273939" y="58547"/>
                    <a:pt x="272288" y="59309"/>
                  </a:cubicBezTo>
                  <a:cubicBezTo>
                    <a:pt x="270637" y="60071"/>
                    <a:pt x="268732" y="60579"/>
                    <a:pt x="266827" y="60833"/>
                  </a:cubicBezTo>
                  <a:cubicBezTo>
                    <a:pt x="265049" y="61087"/>
                    <a:pt x="263017" y="60960"/>
                    <a:pt x="261239" y="60579"/>
                  </a:cubicBezTo>
                  <a:cubicBezTo>
                    <a:pt x="259461" y="60198"/>
                    <a:pt x="257556" y="59436"/>
                    <a:pt x="255905" y="58420"/>
                  </a:cubicBezTo>
                  <a:cubicBezTo>
                    <a:pt x="254254" y="57531"/>
                    <a:pt x="252857" y="56261"/>
                    <a:pt x="251587" y="54864"/>
                  </a:cubicBezTo>
                  <a:cubicBezTo>
                    <a:pt x="250317" y="53467"/>
                    <a:pt x="249301" y="51689"/>
                    <a:pt x="248539" y="49911"/>
                  </a:cubicBezTo>
                  <a:cubicBezTo>
                    <a:pt x="247777" y="48133"/>
                    <a:pt x="247396" y="46355"/>
                    <a:pt x="247269" y="44450"/>
                  </a:cubicBezTo>
                  <a:cubicBezTo>
                    <a:pt x="247142" y="42545"/>
                    <a:pt x="247396" y="40513"/>
                    <a:pt x="247904" y="38735"/>
                  </a:cubicBezTo>
                  <a:cubicBezTo>
                    <a:pt x="248412" y="36957"/>
                    <a:pt x="249174" y="35052"/>
                    <a:pt x="250190" y="33528"/>
                  </a:cubicBezTo>
                  <a:cubicBezTo>
                    <a:pt x="251206" y="32004"/>
                    <a:pt x="252603" y="30607"/>
                    <a:pt x="254127" y="29464"/>
                  </a:cubicBezTo>
                  <a:cubicBezTo>
                    <a:pt x="255651" y="28321"/>
                    <a:pt x="257429" y="27305"/>
                    <a:pt x="259207" y="26670"/>
                  </a:cubicBezTo>
                  <a:cubicBezTo>
                    <a:pt x="260985" y="26035"/>
                    <a:pt x="262890" y="25781"/>
                    <a:pt x="264795" y="25781"/>
                  </a:cubicBezTo>
                  <a:cubicBezTo>
                    <a:pt x="266700" y="25781"/>
                    <a:pt x="268605" y="26035"/>
                    <a:pt x="270383" y="26670"/>
                  </a:cubicBezTo>
                  <a:cubicBezTo>
                    <a:pt x="272161" y="27305"/>
                    <a:pt x="273939" y="28194"/>
                    <a:pt x="275463" y="29337"/>
                  </a:cubicBezTo>
                  <a:cubicBezTo>
                    <a:pt x="276987" y="30480"/>
                    <a:pt x="278384" y="31877"/>
                    <a:pt x="279400" y="33401"/>
                  </a:cubicBezTo>
                  <a:cubicBezTo>
                    <a:pt x="280416" y="34925"/>
                    <a:pt x="281305" y="36703"/>
                    <a:pt x="281813" y="38481"/>
                  </a:cubicBezTo>
                  <a:cubicBezTo>
                    <a:pt x="282321" y="40259"/>
                    <a:pt x="282575" y="42291"/>
                    <a:pt x="282448" y="44196"/>
                  </a:cubicBezTo>
                  <a:cubicBezTo>
                    <a:pt x="282321" y="46101"/>
                    <a:pt x="281813" y="48006"/>
                    <a:pt x="281178" y="49784"/>
                  </a:cubicBezTo>
                  <a:cubicBezTo>
                    <a:pt x="280543" y="51562"/>
                    <a:pt x="279527" y="53213"/>
                    <a:pt x="278384" y="54610"/>
                  </a:cubicBezTo>
                  <a:cubicBezTo>
                    <a:pt x="277241" y="56007"/>
                    <a:pt x="275717" y="57404"/>
                    <a:pt x="274066" y="58420"/>
                  </a:cubicBezTo>
                  <a:cubicBezTo>
                    <a:pt x="272415" y="59436"/>
                    <a:pt x="270510" y="60071"/>
                    <a:pt x="268732" y="60452"/>
                  </a:cubicBezTo>
                  <a:cubicBezTo>
                    <a:pt x="266827" y="60833"/>
                    <a:pt x="263017" y="60833"/>
                    <a:pt x="263017" y="60833"/>
                  </a:cubicBezTo>
                  <a:cubicBezTo>
                    <a:pt x="263017" y="60833"/>
                    <a:pt x="222250" y="55372"/>
                    <a:pt x="204089" y="52959"/>
                  </a:cubicBezTo>
                  <a:cubicBezTo>
                    <a:pt x="188595" y="50927"/>
                    <a:pt x="175768" y="48895"/>
                    <a:pt x="160782" y="47371"/>
                  </a:cubicBezTo>
                  <a:cubicBezTo>
                    <a:pt x="144653" y="45720"/>
                    <a:pt x="127254" y="44196"/>
                    <a:pt x="110617" y="43434"/>
                  </a:cubicBezTo>
                  <a:cubicBezTo>
                    <a:pt x="94107" y="42672"/>
                    <a:pt x="76835" y="42672"/>
                    <a:pt x="61341" y="42672"/>
                  </a:cubicBezTo>
                  <a:cubicBezTo>
                    <a:pt x="47498" y="42672"/>
                    <a:pt x="28829" y="43688"/>
                    <a:pt x="21844" y="43307"/>
                  </a:cubicBezTo>
                  <a:cubicBezTo>
                    <a:pt x="19304" y="43180"/>
                    <a:pt x="18288" y="43053"/>
                    <a:pt x="16637" y="42672"/>
                  </a:cubicBezTo>
                  <a:cubicBezTo>
                    <a:pt x="14986" y="42291"/>
                    <a:pt x="13208" y="41656"/>
                    <a:pt x="11684" y="40894"/>
                  </a:cubicBezTo>
                  <a:cubicBezTo>
                    <a:pt x="10160" y="40132"/>
                    <a:pt x="8636" y="38989"/>
                    <a:pt x="7366" y="37846"/>
                  </a:cubicBezTo>
                  <a:cubicBezTo>
                    <a:pt x="6096" y="36703"/>
                    <a:pt x="4953" y="35433"/>
                    <a:pt x="3937" y="34036"/>
                  </a:cubicBezTo>
                  <a:cubicBezTo>
                    <a:pt x="2921" y="32639"/>
                    <a:pt x="2159" y="30988"/>
                    <a:pt x="1524" y="29337"/>
                  </a:cubicBezTo>
                  <a:cubicBezTo>
                    <a:pt x="889" y="27686"/>
                    <a:pt x="508" y="26035"/>
                    <a:pt x="254" y="24257"/>
                  </a:cubicBezTo>
                  <a:cubicBezTo>
                    <a:pt x="0" y="22606"/>
                    <a:pt x="0" y="20701"/>
                    <a:pt x="254" y="19050"/>
                  </a:cubicBezTo>
                  <a:cubicBezTo>
                    <a:pt x="508" y="17272"/>
                    <a:pt x="889" y="15621"/>
                    <a:pt x="1524" y="13970"/>
                  </a:cubicBezTo>
                  <a:cubicBezTo>
                    <a:pt x="2159" y="12319"/>
                    <a:pt x="2921" y="10795"/>
                    <a:pt x="3937" y="9398"/>
                  </a:cubicBezTo>
                  <a:cubicBezTo>
                    <a:pt x="4953" y="8001"/>
                    <a:pt x="6096" y="6604"/>
                    <a:pt x="7366" y="5461"/>
                  </a:cubicBezTo>
                  <a:cubicBezTo>
                    <a:pt x="8636" y="4318"/>
                    <a:pt x="10160" y="3175"/>
                    <a:pt x="11684" y="2413"/>
                  </a:cubicBezTo>
                  <a:cubicBezTo>
                    <a:pt x="13208" y="1651"/>
                    <a:pt x="14986" y="1016"/>
                    <a:pt x="16637" y="635"/>
                  </a:cubicBezTo>
                  <a:cubicBezTo>
                    <a:pt x="18288" y="254"/>
                    <a:pt x="21844" y="0"/>
                    <a:pt x="21844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017242" y="581753"/>
            <a:ext cx="46401" cy="75037"/>
            <a:chOff x="0" y="0"/>
            <a:chExt cx="161544" cy="2612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673" y="50800"/>
              <a:ext cx="60198" cy="159893"/>
            </a:xfrm>
            <a:custGeom>
              <a:avLst/>
              <a:gdLst/>
              <a:ahLst/>
              <a:cxnLst/>
              <a:rect r="r" b="b" t="t" l="l"/>
              <a:pathLst>
                <a:path h="159893" w="60198">
                  <a:moveTo>
                    <a:pt x="48260" y="21971"/>
                  </a:moveTo>
                  <a:cubicBezTo>
                    <a:pt x="51816" y="89408"/>
                    <a:pt x="59182" y="123317"/>
                    <a:pt x="59944" y="134112"/>
                  </a:cubicBezTo>
                  <a:cubicBezTo>
                    <a:pt x="60198" y="137668"/>
                    <a:pt x="60198" y="139065"/>
                    <a:pt x="59817" y="141351"/>
                  </a:cubicBezTo>
                  <a:cubicBezTo>
                    <a:pt x="59436" y="143637"/>
                    <a:pt x="58547" y="146050"/>
                    <a:pt x="57404" y="148082"/>
                  </a:cubicBezTo>
                  <a:cubicBezTo>
                    <a:pt x="56261" y="150114"/>
                    <a:pt x="54737" y="152146"/>
                    <a:pt x="52959" y="153797"/>
                  </a:cubicBezTo>
                  <a:cubicBezTo>
                    <a:pt x="51181" y="155448"/>
                    <a:pt x="49149" y="156718"/>
                    <a:pt x="46990" y="157734"/>
                  </a:cubicBezTo>
                  <a:cubicBezTo>
                    <a:pt x="44831" y="158750"/>
                    <a:pt x="42418" y="159385"/>
                    <a:pt x="40005" y="159639"/>
                  </a:cubicBezTo>
                  <a:cubicBezTo>
                    <a:pt x="37592" y="159893"/>
                    <a:pt x="35052" y="159639"/>
                    <a:pt x="32766" y="159131"/>
                  </a:cubicBezTo>
                  <a:cubicBezTo>
                    <a:pt x="30480" y="158623"/>
                    <a:pt x="28194" y="157607"/>
                    <a:pt x="26162" y="156337"/>
                  </a:cubicBezTo>
                  <a:cubicBezTo>
                    <a:pt x="24130" y="155067"/>
                    <a:pt x="22225" y="153416"/>
                    <a:pt x="20701" y="151638"/>
                  </a:cubicBezTo>
                  <a:cubicBezTo>
                    <a:pt x="19177" y="149860"/>
                    <a:pt x="17907" y="147574"/>
                    <a:pt x="17018" y="145415"/>
                  </a:cubicBezTo>
                  <a:cubicBezTo>
                    <a:pt x="16129" y="143256"/>
                    <a:pt x="15748" y="140843"/>
                    <a:pt x="15621" y="138430"/>
                  </a:cubicBezTo>
                  <a:cubicBezTo>
                    <a:pt x="15494" y="136017"/>
                    <a:pt x="15875" y="133477"/>
                    <a:pt x="16510" y="131191"/>
                  </a:cubicBezTo>
                  <a:cubicBezTo>
                    <a:pt x="17145" y="128905"/>
                    <a:pt x="18161" y="126619"/>
                    <a:pt x="19558" y="124714"/>
                  </a:cubicBezTo>
                  <a:cubicBezTo>
                    <a:pt x="20955" y="122809"/>
                    <a:pt x="22733" y="120904"/>
                    <a:pt x="24638" y="119507"/>
                  </a:cubicBezTo>
                  <a:cubicBezTo>
                    <a:pt x="26543" y="118110"/>
                    <a:pt x="28702" y="116967"/>
                    <a:pt x="30988" y="116205"/>
                  </a:cubicBezTo>
                  <a:cubicBezTo>
                    <a:pt x="33274" y="115443"/>
                    <a:pt x="35687" y="115189"/>
                    <a:pt x="38100" y="115189"/>
                  </a:cubicBezTo>
                  <a:cubicBezTo>
                    <a:pt x="40513" y="115189"/>
                    <a:pt x="42926" y="115697"/>
                    <a:pt x="45212" y="116459"/>
                  </a:cubicBezTo>
                  <a:cubicBezTo>
                    <a:pt x="47498" y="117221"/>
                    <a:pt x="49657" y="118491"/>
                    <a:pt x="51562" y="119888"/>
                  </a:cubicBezTo>
                  <a:cubicBezTo>
                    <a:pt x="53467" y="121412"/>
                    <a:pt x="55245" y="123190"/>
                    <a:pt x="56515" y="125222"/>
                  </a:cubicBezTo>
                  <a:cubicBezTo>
                    <a:pt x="57785" y="127127"/>
                    <a:pt x="58801" y="129413"/>
                    <a:pt x="59436" y="131699"/>
                  </a:cubicBezTo>
                  <a:cubicBezTo>
                    <a:pt x="60071" y="133985"/>
                    <a:pt x="60198" y="136525"/>
                    <a:pt x="60071" y="138938"/>
                  </a:cubicBezTo>
                  <a:cubicBezTo>
                    <a:pt x="59944" y="141351"/>
                    <a:pt x="59309" y="143764"/>
                    <a:pt x="58420" y="145923"/>
                  </a:cubicBezTo>
                  <a:cubicBezTo>
                    <a:pt x="57531" y="148082"/>
                    <a:pt x="56261" y="150368"/>
                    <a:pt x="54737" y="152146"/>
                  </a:cubicBezTo>
                  <a:cubicBezTo>
                    <a:pt x="53213" y="153924"/>
                    <a:pt x="51181" y="155575"/>
                    <a:pt x="49149" y="156718"/>
                  </a:cubicBezTo>
                  <a:cubicBezTo>
                    <a:pt x="47117" y="157861"/>
                    <a:pt x="44704" y="158750"/>
                    <a:pt x="42418" y="159258"/>
                  </a:cubicBezTo>
                  <a:cubicBezTo>
                    <a:pt x="40132" y="159766"/>
                    <a:pt x="37592" y="159766"/>
                    <a:pt x="35179" y="159512"/>
                  </a:cubicBezTo>
                  <a:cubicBezTo>
                    <a:pt x="32893" y="159258"/>
                    <a:pt x="30480" y="158623"/>
                    <a:pt x="28321" y="157607"/>
                  </a:cubicBezTo>
                  <a:cubicBezTo>
                    <a:pt x="26162" y="156591"/>
                    <a:pt x="24130" y="155067"/>
                    <a:pt x="22352" y="153416"/>
                  </a:cubicBezTo>
                  <a:cubicBezTo>
                    <a:pt x="20701" y="151765"/>
                    <a:pt x="19177" y="149733"/>
                    <a:pt x="18034" y="147574"/>
                  </a:cubicBezTo>
                  <a:cubicBezTo>
                    <a:pt x="17018" y="145415"/>
                    <a:pt x="15875" y="140716"/>
                    <a:pt x="15875" y="140716"/>
                  </a:cubicBezTo>
                  <a:cubicBezTo>
                    <a:pt x="15875" y="140716"/>
                    <a:pt x="9525" y="93726"/>
                    <a:pt x="6731" y="73279"/>
                  </a:cubicBezTo>
                  <a:cubicBezTo>
                    <a:pt x="4318" y="56261"/>
                    <a:pt x="635" y="34417"/>
                    <a:pt x="127" y="26289"/>
                  </a:cubicBezTo>
                  <a:cubicBezTo>
                    <a:pt x="0" y="23368"/>
                    <a:pt x="0" y="22352"/>
                    <a:pt x="254" y="20447"/>
                  </a:cubicBezTo>
                  <a:cubicBezTo>
                    <a:pt x="508" y="18542"/>
                    <a:pt x="1016" y="16637"/>
                    <a:pt x="1778" y="14859"/>
                  </a:cubicBezTo>
                  <a:cubicBezTo>
                    <a:pt x="2540" y="13081"/>
                    <a:pt x="3556" y="11303"/>
                    <a:pt x="4699" y="9779"/>
                  </a:cubicBezTo>
                  <a:cubicBezTo>
                    <a:pt x="5842" y="8255"/>
                    <a:pt x="7239" y="6731"/>
                    <a:pt x="8763" y="5461"/>
                  </a:cubicBezTo>
                  <a:cubicBezTo>
                    <a:pt x="10287" y="4191"/>
                    <a:pt x="11811" y="3175"/>
                    <a:pt x="13589" y="2413"/>
                  </a:cubicBezTo>
                  <a:cubicBezTo>
                    <a:pt x="15367" y="1524"/>
                    <a:pt x="17272" y="889"/>
                    <a:pt x="19177" y="508"/>
                  </a:cubicBezTo>
                  <a:cubicBezTo>
                    <a:pt x="21082" y="127"/>
                    <a:pt x="22987" y="0"/>
                    <a:pt x="24892" y="0"/>
                  </a:cubicBezTo>
                  <a:cubicBezTo>
                    <a:pt x="26797" y="0"/>
                    <a:pt x="28829" y="381"/>
                    <a:pt x="30734" y="889"/>
                  </a:cubicBezTo>
                  <a:cubicBezTo>
                    <a:pt x="32639" y="1397"/>
                    <a:pt x="34417" y="2159"/>
                    <a:pt x="36068" y="3048"/>
                  </a:cubicBezTo>
                  <a:cubicBezTo>
                    <a:pt x="37719" y="4064"/>
                    <a:pt x="39370" y="5207"/>
                    <a:pt x="40767" y="6604"/>
                  </a:cubicBezTo>
                  <a:cubicBezTo>
                    <a:pt x="42164" y="7874"/>
                    <a:pt x="43434" y="9398"/>
                    <a:pt x="44450" y="11049"/>
                  </a:cubicBezTo>
                  <a:cubicBezTo>
                    <a:pt x="45466" y="12700"/>
                    <a:pt x="46355" y="14478"/>
                    <a:pt x="46990" y="16256"/>
                  </a:cubicBezTo>
                  <a:cubicBezTo>
                    <a:pt x="47625" y="18034"/>
                    <a:pt x="48260" y="21971"/>
                    <a:pt x="48260" y="2197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-38100" y="0"/>
            <a:ext cx="18326100" cy="1313580"/>
            <a:chOff x="0" y="0"/>
            <a:chExt cx="11858651" cy="8500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58651" cy="850005"/>
            </a:xfrm>
            <a:custGeom>
              <a:avLst/>
              <a:gdLst/>
              <a:ahLst/>
              <a:cxnLst/>
              <a:rect r="r" b="b" t="t" l="l"/>
              <a:pathLst>
                <a:path h="850005" w="11858651">
                  <a:moveTo>
                    <a:pt x="0" y="0"/>
                  </a:moveTo>
                  <a:lnTo>
                    <a:pt x="11858651" y="0"/>
                  </a:lnTo>
                  <a:lnTo>
                    <a:pt x="11858651" y="850005"/>
                  </a:lnTo>
                  <a:lnTo>
                    <a:pt x="0" y="8500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1858651" cy="954780"/>
            </a:xfrm>
            <a:prstGeom prst="rect">
              <a:avLst/>
            </a:prstGeom>
          </p:spPr>
          <p:txBody>
            <a:bodyPr anchor="ctr" rtlCol="false" tIns="4908" lIns="4908" bIns="4908" rIns="4908"/>
            <a:lstStyle/>
            <a:p>
              <a:pPr algn="ctr" marL="0" indent="0" lvl="0">
                <a:lnSpc>
                  <a:spcPts val="7791"/>
                </a:lnSpc>
                <a:spcBef>
                  <a:spcPct val="0"/>
                </a:spcBef>
              </a:pPr>
              <a:r>
                <a:rPr lang="en-US" b="true" sz="5565" spc="-66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   Business Model Canvas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93015" y="1458302"/>
            <a:ext cx="2080352" cy="35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Key Partners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01690" y="4431981"/>
            <a:ext cx="2080352" cy="35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Key Resources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13745" y="7412505"/>
            <a:ext cx="2080352" cy="35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 strike="noStrike" u="non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Cost Structure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58091" y="7412505"/>
            <a:ext cx="2080352" cy="35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 strike="noStrike" u="non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Revenue Streams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94862" y="4431981"/>
            <a:ext cx="2080352" cy="35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 strike="noStrike" u="non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Channels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32282" y="1458302"/>
            <a:ext cx="2080352" cy="35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Value Proposition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77850" y="1458302"/>
            <a:ext cx="2080352" cy="71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8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Key</a:t>
            </a:r>
          </a:p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Activities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50817" y="1458302"/>
            <a:ext cx="2768441" cy="71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 strike="noStrike" u="non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Customer</a:t>
            </a:r>
          </a:p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 strike="noStrike" u="non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Relationships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04201" y="1458302"/>
            <a:ext cx="2768441" cy="35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0"/>
              </a:lnSpc>
              <a:spcBef>
                <a:spcPct val="0"/>
              </a:spcBef>
            </a:pPr>
            <a:r>
              <a:rPr lang="en-US" b="true" sz="2078" strike="noStrike" u="non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Customer Segments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93356" y="6860125"/>
            <a:ext cx="1014032" cy="1239516"/>
            <a:chOff x="0" y="0"/>
            <a:chExt cx="1546243" cy="1890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6243" cy="1890072"/>
            </a:xfrm>
            <a:custGeom>
              <a:avLst/>
              <a:gdLst/>
              <a:ahLst/>
              <a:cxnLst/>
              <a:rect r="r" b="b" t="t" l="l"/>
              <a:pathLst>
                <a:path h="1890072" w="1546243">
                  <a:moveTo>
                    <a:pt x="68713" y="0"/>
                  </a:moveTo>
                  <a:lnTo>
                    <a:pt x="1477530" y="0"/>
                  </a:lnTo>
                  <a:cubicBezTo>
                    <a:pt x="1515479" y="0"/>
                    <a:pt x="1546243" y="30764"/>
                    <a:pt x="1546243" y="68713"/>
                  </a:cubicBezTo>
                  <a:lnTo>
                    <a:pt x="1546243" y="1821359"/>
                  </a:lnTo>
                  <a:cubicBezTo>
                    <a:pt x="1546243" y="1859308"/>
                    <a:pt x="1515479" y="1890072"/>
                    <a:pt x="1477530" y="1890072"/>
                  </a:cubicBezTo>
                  <a:lnTo>
                    <a:pt x="68713" y="1890072"/>
                  </a:lnTo>
                  <a:cubicBezTo>
                    <a:pt x="30764" y="1890072"/>
                    <a:pt x="0" y="1859308"/>
                    <a:pt x="0" y="1821359"/>
                  </a:cubicBezTo>
                  <a:lnTo>
                    <a:pt x="0" y="68713"/>
                  </a:lnTo>
                  <a:cubicBezTo>
                    <a:pt x="0" y="30764"/>
                    <a:pt x="30764" y="0"/>
                    <a:pt x="68713" y="0"/>
                  </a:cubicBezTo>
                  <a:close/>
                </a:path>
              </a:pathLst>
            </a:custGeom>
            <a:solidFill>
              <a:srgbClr val="20C6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546243" cy="1890072"/>
            </a:xfrm>
            <a:prstGeom prst="rect">
              <a:avLst/>
            </a:prstGeom>
          </p:spPr>
          <p:txBody>
            <a:bodyPr anchor="ctr" rtlCol="false" tIns="14807" lIns="14807" bIns="14807" rIns="14807"/>
            <a:lstStyle/>
            <a:p>
              <a:pPr algn="ctr">
                <a:lnSpc>
                  <a:spcPts val="4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1383" y="6782076"/>
            <a:ext cx="981091" cy="1200728"/>
            <a:chOff x="0" y="0"/>
            <a:chExt cx="1496013" cy="1830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6013" cy="1830926"/>
            </a:xfrm>
            <a:custGeom>
              <a:avLst/>
              <a:gdLst/>
              <a:ahLst/>
              <a:cxnLst/>
              <a:rect r="r" b="b" t="t" l="l"/>
              <a:pathLst>
                <a:path h="1830926" w="1496013">
                  <a:moveTo>
                    <a:pt x="71020" y="0"/>
                  </a:moveTo>
                  <a:lnTo>
                    <a:pt x="1424993" y="0"/>
                  </a:lnTo>
                  <a:cubicBezTo>
                    <a:pt x="1464216" y="0"/>
                    <a:pt x="1496013" y="31797"/>
                    <a:pt x="1496013" y="71020"/>
                  </a:cubicBezTo>
                  <a:lnTo>
                    <a:pt x="1496013" y="1759906"/>
                  </a:lnTo>
                  <a:cubicBezTo>
                    <a:pt x="1496013" y="1799129"/>
                    <a:pt x="1464216" y="1830926"/>
                    <a:pt x="1424993" y="1830926"/>
                  </a:cubicBezTo>
                  <a:lnTo>
                    <a:pt x="71020" y="1830926"/>
                  </a:lnTo>
                  <a:cubicBezTo>
                    <a:pt x="31797" y="1830926"/>
                    <a:pt x="0" y="1799129"/>
                    <a:pt x="0" y="1759906"/>
                  </a:cubicBezTo>
                  <a:lnTo>
                    <a:pt x="0" y="71020"/>
                  </a:lnTo>
                  <a:cubicBezTo>
                    <a:pt x="0" y="31797"/>
                    <a:pt x="31797" y="0"/>
                    <a:pt x="71020" y="0"/>
                  </a:cubicBezTo>
                  <a:close/>
                </a:path>
              </a:pathLst>
            </a:custGeom>
            <a:solidFill>
              <a:srgbClr val="28AD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496013" cy="1830926"/>
            </a:xfrm>
            <a:prstGeom prst="rect">
              <a:avLst/>
            </a:prstGeom>
          </p:spPr>
          <p:txBody>
            <a:bodyPr anchor="ctr" rtlCol="false" tIns="14807" lIns="14807" bIns="14807" rIns="14807"/>
            <a:lstStyle/>
            <a:p>
              <a:pPr algn="ctr">
                <a:lnSpc>
                  <a:spcPts val="48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38579" y="3129616"/>
            <a:ext cx="968809" cy="1239516"/>
            <a:chOff x="0" y="0"/>
            <a:chExt cx="1477285" cy="18900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77285" cy="1890072"/>
            </a:xfrm>
            <a:custGeom>
              <a:avLst/>
              <a:gdLst/>
              <a:ahLst/>
              <a:cxnLst/>
              <a:rect r="r" b="b" t="t" l="l"/>
              <a:pathLst>
                <a:path h="1890072" w="1477285">
                  <a:moveTo>
                    <a:pt x="71921" y="0"/>
                  </a:moveTo>
                  <a:lnTo>
                    <a:pt x="1405365" y="0"/>
                  </a:lnTo>
                  <a:cubicBezTo>
                    <a:pt x="1445085" y="0"/>
                    <a:pt x="1477285" y="32200"/>
                    <a:pt x="1477285" y="71921"/>
                  </a:cubicBezTo>
                  <a:lnTo>
                    <a:pt x="1477285" y="1818151"/>
                  </a:lnTo>
                  <a:cubicBezTo>
                    <a:pt x="1477285" y="1857872"/>
                    <a:pt x="1445085" y="1890072"/>
                    <a:pt x="1405365" y="1890072"/>
                  </a:cubicBezTo>
                  <a:lnTo>
                    <a:pt x="71921" y="1890072"/>
                  </a:lnTo>
                  <a:cubicBezTo>
                    <a:pt x="32200" y="1890072"/>
                    <a:pt x="0" y="1857872"/>
                    <a:pt x="0" y="1818151"/>
                  </a:cubicBezTo>
                  <a:lnTo>
                    <a:pt x="0" y="71921"/>
                  </a:lnTo>
                  <a:cubicBezTo>
                    <a:pt x="0" y="32200"/>
                    <a:pt x="32200" y="0"/>
                    <a:pt x="71921" y="0"/>
                  </a:cubicBezTo>
                  <a:close/>
                </a:path>
              </a:pathLst>
            </a:custGeom>
            <a:solidFill>
              <a:srgbClr val="307B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477285" cy="1890072"/>
            </a:xfrm>
            <a:prstGeom prst="rect">
              <a:avLst/>
            </a:prstGeom>
          </p:spPr>
          <p:txBody>
            <a:bodyPr anchor="ctr" rtlCol="false" tIns="14807" lIns="14807" bIns="14807" rIns="14807"/>
            <a:lstStyle/>
            <a:p>
              <a:pPr algn="ctr">
                <a:lnSpc>
                  <a:spcPts val="48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3995" y="3099355"/>
            <a:ext cx="935867" cy="1269777"/>
            <a:chOff x="0" y="0"/>
            <a:chExt cx="1427053" cy="19362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27053" cy="1936214"/>
            </a:xfrm>
            <a:custGeom>
              <a:avLst/>
              <a:gdLst/>
              <a:ahLst/>
              <a:cxnLst/>
              <a:rect r="r" b="b" t="t" l="l"/>
              <a:pathLst>
                <a:path h="1936214" w="1427053">
                  <a:moveTo>
                    <a:pt x="74452" y="0"/>
                  </a:moveTo>
                  <a:lnTo>
                    <a:pt x="1352601" y="0"/>
                  </a:lnTo>
                  <a:cubicBezTo>
                    <a:pt x="1393720" y="0"/>
                    <a:pt x="1427053" y="33333"/>
                    <a:pt x="1427053" y="74452"/>
                  </a:cubicBezTo>
                  <a:lnTo>
                    <a:pt x="1427053" y="1861762"/>
                  </a:lnTo>
                  <a:cubicBezTo>
                    <a:pt x="1427053" y="1881508"/>
                    <a:pt x="1419209" y="1900445"/>
                    <a:pt x="1405247" y="1914408"/>
                  </a:cubicBezTo>
                  <a:cubicBezTo>
                    <a:pt x="1391284" y="1928370"/>
                    <a:pt x="1372347" y="1936214"/>
                    <a:pt x="1352601" y="1936214"/>
                  </a:cubicBezTo>
                  <a:lnTo>
                    <a:pt x="74452" y="1936214"/>
                  </a:lnTo>
                  <a:cubicBezTo>
                    <a:pt x="33333" y="1936214"/>
                    <a:pt x="0" y="1902881"/>
                    <a:pt x="0" y="1861762"/>
                  </a:cubicBezTo>
                  <a:lnTo>
                    <a:pt x="0" y="74452"/>
                  </a:lnTo>
                  <a:cubicBezTo>
                    <a:pt x="0" y="33333"/>
                    <a:pt x="33333" y="0"/>
                    <a:pt x="74452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427053" cy="1936214"/>
            </a:xfrm>
            <a:prstGeom prst="rect">
              <a:avLst/>
            </a:prstGeom>
          </p:spPr>
          <p:txBody>
            <a:bodyPr anchor="ctr" rtlCol="false" tIns="14807" lIns="14807" bIns="14807" rIns="14807"/>
            <a:lstStyle/>
            <a:p>
              <a:pPr algn="ctr">
                <a:lnSpc>
                  <a:spcPts val="48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8288000" cy="1693298"/>
            <a:chOff x="0" y="0"/>
            <a:chExt cx="27886390" cy="2582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886391" cy="2582019"/>
            </a:xfrm>
            <a:custGeom>
              <a:avLst/>
              <a:gdLst/>
              <a:ahLst/>
              <a:cxnLst/>
              <a:rect r="r" b="b" t="t" l="l"/>
              <a:pathLst>
                <a:path h="2582019" w="27886391">
                  <a:moveTo>
                    <a:pt x="3810" y="0"/>
                  </a:moveTo>
                  <a:lnTo>
                    <a:pt x="27882580" y="0"/>
                  </a:lnTo>
                  <a:cubicBezTo>
                    <a:pt x="27884686" y="0"/>
                    <a:pt x="27886391" y="1706"/>
                    <a:pt x="27886391" y="3810"/>
                  </a:cubicBezTo>
                  <a:lnTo>
                    <a:pt x="27886391" y="2578209"/>
                  </a:lnTo>
                  <a:cubicBezTo>
                    <a:pt x="27886391" y="2579219"/>
                    <a:pt x="27885991" y="2580188"/>
                    <a:pt x="27885275" y="2580903"/>
                  </a:cubicBezTo>
                  <a:cubicBezTo>
                    <a:pt x="27884562" y="2581617"/>
                    <a:pt x="27883591" y="2582019"/>
                    <a:pt x="27882580" y="2582019"/>
                  </a:cubicBezTo>
                  <a:lnTo>
                    <a:pt x="3810" y="2582019"/>
                  </a:lnTo>
                  <a:cubicBezTo>
                    <a:pt x="2800" y="2582019"/>
                    <a:pt x="1830" y="2581617"/>
                    <a:pt x="1116" y="2580903"/>
                  </a:cubicBezTo>
                  <a:cubicBezTo>
                    <a:pt x="401" y="2580188"/>
                    <a:pt x="0" y="2579219"/>
                    <a:pt x="0" y="2578209"/>
                  </a:cubicBezTo>
                  <a:lnTo>
                    <a:pt x="0" y="3810"/>
                  </a:lnTo>
                  <a:cubicBezTo>
                    <a:pt x="0" y="1706"/>
                    <a:pt x="1706" y="0"/>
                    <a:pt x="3810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7886390" cy="2582019"/>
            </a:xfrm>
            <a:prstGeom prst="rect">
              <a:avLst/>
            </a:prstGeom>
          </p:spPr>
          <p:txBody>
            <a:bodyPr anchor="ctr" rtlCol="false" tIns="14807" lIns="14807" bIns="14807" rIns="14807"/>
            <a:lstStyle/>
            <a:p>
              <a:pPr algn="ctr">
                <a:lnSpc>
                  <a:spcPts val="48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48987" y="6009424"/>
            <a:ext cx="5961881" cy="3056444"/>
            <a:chOff x="0" y="0"/>
            <a:chExt cx="9090953" cy="46606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953" cy="4660607"/>
            </a:xfrm>
            <a:custGeom>
              <a:avLst/>
              <a:gdLst/>
              <a:ahLst/>
              <a:cxnLst/>
              <a:rect r="r" b="b" t="t" l="l"/>
              <a:pathLst>
                <a:path h="4660607" w="9090953">
                  <a:moveTo>
                    <a:pt x="11687" y="0"/>
                  </a:moveTo>
                  <a:lnTo>
                    <a:pt x="9079266" y="0"/>
                  </a:lnTo>
                  <a:cubicBezTo>
                    <a:pt x="9085721" y="0"/>
                    <a:pt x="9090953" y="5233"/>
                    <a:pt x="9090953" y="11687"/>
                  </a:cubicBezTo>
                  <a:lnTo>
                    <a:pt x="9090953" y="4648919"/>
                  </a:lnTo>
                  <a:cubicBezTo>
                    <a:pt x="9090953" y="4655374"/>
                    <a:pt x="9085721" y="4660607"/>
                    <a:pt x="9079266" y="4660607"/>
                  </a:cubicBezTo>
                  <a:lnTo>
                    <a:pt x="11687" y="4660607"/>
                  </a:lnTo>
                  <a:cubicBezTo>
                    <a:pt x="8588" y="4660607"/>
                    <a:pt x="5615" y="4659375"/>
                    <a:pt x="3423" y="4657184"/>
                  </a:cubicBezTo>
                  <a:cubicBezTo>
                    <a:pt x="1231" y="4654992"/>
                    <a:pt x="0" y="4652019"/>
                    <a:pt x="0" y="4648919"/>
                  </a:cubicBezTo>
                  <a:lnTo>
                    <a:pt x="0" y="11687"/>
                  </a:lnTo>
                  <a:cubicBezTo>
                    <a:pt x="0" y="5233"/>
                    <a:pt x="5233" y="0"/>
                    <a:pt x="11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C5739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9090953" cy="4660607"/>
            </a:xfrm>
            <a:prstGeom prst="rect">
              <a:avLst/>
            </a:prstGeom>
          </p:spPr>
          <p:txBody>
            <a:bodyPr anchor="ctr" rtlCol="false" tIns="14807" lIns="14807" bIns="14807" rIns="14807"/>
            <a:lstStyle/>
            <a:p>
              <a:pPr algn="ctr" marL="0" indent="0" lvl="0">
                <a:lnSpc>
                  <a:spcPts val="4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043589" y="115298"/>
            <a:ext cx="10200821" cy="129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42"/>
              </a:lnSpc>
            </a:pPr>
            <a:r>
              <a:rPr lang="en-US" sz="7673" b="true">
                <a:solidFill>
                  <a:srgbClr val="EFEFE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MoSCoW Priorization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0582" y="3222200"/>
            <a:ext cx="642694" cy="91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13"/>
              </a:lnSpc>
              <a:spcBef>
                <a:spcPct val="0"/>
              </a:spcBef>
            </a:pPr>
            <a:r>
              <a:rPr lang="en-US" b="true" sz="5367" strike="noStrike" u="none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30521" y="3153309"/>
            <a:ext cx="430148" cy="104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6149" b="true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3247" y="6721880"/>
            <a:ext cx="552139" cy="117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1"/>
              </a:lnSpc>
            </a:pPr>
            <a:r>
              <a:rPr lang="en-US" sz="6822" b="true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93492" y="6853138"/>
            <a:ext cx="813761" cy="1129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8"/>
              </a:lnSpc>
            </a:pPr>
            <a:r>
              <a:rPr lang="en-US" sz="6627" b="true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622045" y="2562359"/>
            <a:ext cx="6134316" cy="2764402"/>
            <a:chOff x="0" y="0"/>
            <a:chExt cx="9353889" cy="42152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353889" cy="4215289"/>
            </a:xfrm>
            <a:custGeom>
              <a:avLst/>
              <a:gdLst/>
              <a:ahLst/>
              <a:cxnLst/>
              <a:rect r="r" b="b" t="t" l="l"/>
              <a:pathLst>
                <a:path h="4215289" w="9353889">
                  <a:moveTo>
                    <a:pt x="11359" y="0"/>
                  </a:moveTo>
                  <a:lnTo>
                    <a:pt x="9342531" y="0"/>
                  </a:lnTo>
                  <a:cubicBezTo>
                    <a:pt x="9348803" y="0"/>
                    <a:pt x="9353889" y="5085"/>
                    <a:pt x="9353889" y="11359"/>
                  </a:cubicBezTo>
                  <a:lnTo>
                    <a:pt x="9353889" y="4203930"/>
                  </a:lnTo>
                  <a:cubicBezTo>
                    <a:pt x="9353889" y="4206943"/>
                    <a:pt x="9352692" y="4209832"/>
                    <a:pt x="9350562" y="4211962"/>
                  </a:cubicBezTo>
                  <a:cubicBezTo>
                    <a:pt x="9348432" y="4214092"/>
                    <a:pt x="9345543" y="4215289"/>
                    <a:pt x="9342531" y="4215289"/>
                  </a:cubicBezTo>
                  <a:lnTo>
                    <a:pt x="11359" y="4215289"/>
                  </a:lnTo>
                  <a:cubicBezTo>
                    <a:pt x="8346" y="4215289"/>
                    <a:pt x="5457" y="4214092"/>
                    <a:pt x="3327" y="4211962"/>
                  </a:cubicBezTo>
                  <a:cubicBezTo>
                    <a:pt x="1197" y="4209832"/>
                    <a:pt x="0" y="4206943"/>
                    <a:pt x="0" y="4203930"/>
                  </a:cubicBezTo>
                  <a:lnTo>
                    <a:pt x="0" y="11359"/>
                  </a:lnTo>
                  <a:cubicBezTo>
                    <a:pt x="0" y="8346"/>
                    <a:pt x="1197" y="5457"/>
                    <a:pt x="3327" y="3327"/>
                  </a:cubicBezTo>
                  <a:cubicBezTo>
                    <a:pt x="5457" y="1197"/>
                    <a:pt x="8346" y="0"/>
                    <a:pt x="113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C5739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9353889" cy="4215289"/>
            </a:xfrm>
            <a:prstGeom prst="rect">
              <a:avLst/>
            </a:prstGeom>
          </p:spPr>
          <p:txBody>
            <a:bodyPr anchor="ctr" rtlCol="false" tIns="14807" lIns="14807" bIns="14807" rIns="14807"/>
            <a:lstStyle/>
            <a:p>
              <a:pPr algn="ctr" marL="0" indent="0" lvl="0">
                <a:lnSpc>
                  <a:spcPts val="4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884255" y="2842256"/>
            <a:ext cx="5609896" cy="19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878" indent="-245939" lvl="1">
              <a:lnSpc>
                <a:spcPts val="3189"/>
              </a:lnSpc>
              <a:buFont typeface="Arial"/>
              <a:buChar char="•"/>
            </a:pPr>
            <a:r>
              <a:rPr lang="en-US" sz="22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Chat de usuarios</a:t>
            </a:r>
          </a:p>
          <a:p>
            <a:pPr algn="l" marL="491878" indent="-245939" lvl="1">
              <a:lnSpc>
                <a:spcPts val="3189"/>
              </a:lnSpc>
              <a:buFont typeface="Arial"/>
              <a:buChar char="•"/>
            </a:pPr>
            <a:r>
              <a:rPr lang="en-US" sz="22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 móvil</a:t>
            </a:r>
          </a:p>
          <a:p>
            <a:pPr algn="l" marL="491878" indent="-245939" lvl="1">
              <a:lnSpc>
                <a:spcPts val="3189"/>
              </a:lnSpc>
              <a:buFont typeface="Arial"/>
              <a:buChar char="•"/>
            </a:pPr>
            <a:r>
              <a:rPr lang="en-US" sz="22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Elementos premium (IA)</a:t>
            </a:r>
          </a:p>
          <a:p>
            <a:pPr algn="l" marL="491878" indent="-245939" lvl="1">
              <a:lnSpc>
                <a:spcPts val="3189"/>
              </a:lnSpc>
              <a:buFont typeface="Arial"/>
              <a:buChar char="•"/>
            </a:pPr>
            <a:r>
              <a:rPr lang="en-US" sz="22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Generar facturas</a:t>
            </a:r>
          </a:p>
          <a:p>
            <a:pPr algn="l" marL="491878" indent="-245939" lvl="1">
              <a:lnSpc>
                <a:spcPts val="3189"/>
              </a:lnSpc>
              <a:buFont typeface="Arial"/>
              <a:buChar char="•"/>
            </a:pPr>
            <a:r>
              <a:rPr lang="en-US" sz="22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Opción de seguro de protección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80368" y="6607953"/>
            <a:ext cx="5468310" cy="149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8475" indent="-229237" lvl="1">
              <a:lnSpc>
                <a:spcPts val="2972"/>
              </a:lnSpc>
              <a:spcBef>
                <a:spcPct val="0"/>
              </a:spcBef>
              <a:buFont typeface="Arial"/>
              <a:buChar char="•"/>
            </a:pPr>
            <a:r>
              <a:rPr lang="en-US" sz="2123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Añadir nuevos métodos de pago</a:t>
            </a:r>
          </a:p>
          <a:p>
            <a:pPr algn="l" marL="458475" indent="-229237" lvl="1">
              <a:lnSpc>
                <a:spcPts val="2972"/>
              </a:lnSpc>
              <a:spcBef>
                <a:spcPct val="0"/>
              </a:spcBef>
              <a:buFont typeface="Arial"/>
              <a:buChar char="•"/>
            </a:pPr>
            <a:r>
              <a:rPr lang="en-US" sz="2123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Operar entre polígonos</a:t>
            </a:r>
          </a:p>
          <a:p>
            <a:pPr algn="l" marL="458475" indent="-229237" lvl="1">
              <a:lnSpc>
                <a:spcPts val="2972"/>
              </a:lnSpc>
              <a:spcBef>
                <a:spcPct val="0"/>
              </a:spcBef>
              <a:buFont typeface="Arial"/>
              <a:buChar char="•"/>
            </a:pPr>
            <a:r>
              <a:rPr lang="en-US" sz="2123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Ofrecer envíos</a:t>
            </a:r>
          </a:p>
          <a:p>
            <a:pPr algn="l" marL="458475" indent="-229237" lvl="1">
              <a:lnSpc>
                <a:spcPts val="2972"/>
              </a:lnSpc>
              <a:spcBef>
                <a:spcPct val="0"/>
              </a:spcBef>
              <a:buFont typeface="Arial"/>
              <a:buChar char="•"/>
            </a:pPr>
            <a:r>
              <a:rPr lang="en-US" sz="2123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Saldo dentro de la plataforma 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598291" y="6009424"/>
            <a:ext cx="6134316" cy="3056444"/>
            <a:chOff x="0" y="0"/>
            <a:chExt cx="9353889" cy="46606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353889" cy="4660607"/>
            </a:xfrm>
            <a:custGeom>
              <a:avLst/>
              <a:gdLst/>
              <a:ahLst/>
              <a:cxnLst/>
              <a:rect r="r" b="b" t="t" l="l"/>
              <a:pathLst>
                <a:path h="4660607" w="9353889">
                  <a:moveTo>
                    <a:pt x="11359" y="0"/>
                  </a:moveTo>
                  <a:lnTo>
                    <a:pt x="9342531" y="0"/>
                  </a:lnTo>
                  <a:cubicBezTo>
                    <a:pt x="9348803" y="0"/>
                    <a:pt x="9353889" y="5085"/>
                    <a:pt x="9353889" y="11359"/>
                  </a:cubicBezTo>
                  <a:lnTo>
                    <a:pt x="9353889" y="4649248"/>
                  </a:lnTo>
                  <a:cubicBezTo>
                    <a:pt x="9353889" y="4652261"/>
                    <a:pt x="9352692" y="4655150"/>
                    <a:pt x="9350562" y="4657280"/>
                  </a:cubicBezTo>
                  <a:cubicBezTo>
                    <a:pt x="9348432" y="4659410"/>
                    <a:pt x="9345543" y="4660607"/>
                    <a:pt x="9342531" y="4660607"/>
                  </a:cubicBezTo>
                  <a:lnTo>
                    <a:pt x="11359" y="4660607"/>
                  </a:lnTo>
                  <a:cubicBezTo>
                    <a:pt x="8346" y="4660607"/>
                    <a:pt x="5457" y="4659410"/>
                    <a:pt x="3327" y="4657280"/>
                  </a:cubicBezTo>
                  <a:cubicBezTo>
                    <a:pt x="1197" y="4655150"/>
                    <a:pt x="0" y="4652261"/>
                    <a:pt x="0" y="4649248"/>
                  </a:cubicBezTo>
                  <a:lnTo>
                    <a:pt x="0" y="11359"/>
                  </a:lnTo>
                  <a:cubicBezTo>
                    <a:pt x="0" y="8346"/>
                    <a:pt x="1197" y="5457"/>
                    <a:pt x="3327" y="3327"/>
                  </a:cubicBezTo>
                  <a:cubicBezTo>
                    <a:pt x="5457" y="1197"/>
                    <a:pt x="8346" y="0"/>
                    <a:pt x="113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C5739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9353889" cy="4660607"/>
            </a:xfrm>
            <a:prstGeom prst="rect">
              <a:avLst/>
            </a:prstGeom>
          </p:spPr>
          <p:txBody>
            <a:bodyPr anchor="ctr" rtlCol="false" tIns="14807" lIns="14807" bIns="14807" rIns="14807"/>
            <a:lstStyle/>
            <a:p>
              <a:pPr algn="ctr" marL="0" indent="0" lvl="0">
                <a:lnSpc>
                  <a:spcPts val="4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884255" y="7123237"/>
            <a:ext cx="5015359" cy="71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0470" indent="-220235" lvl="1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040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Permitir a empleados subir productos</a:t>
            </a:r>
          </a:p>
          <a:p>
            <a:pPr algn="l" marL="440470" indent="-220235" lvl="1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040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Abrir la plataforma al público general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2248987" y="2562359"/>
            <a:ext cx="5931072" cy="2764402"/>
            <a:chOff x="0" y="0"/>
            <a:chExt cx="9043973" cy="421528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043973" cy="4215289"/>
            </a:xfrm>
            <a:custGeom>
              <a:avLst/>
              <a:gdLst/>
              <a:ahLst/>
              <a:cxnLst/>
              <a:rect r="r" b="b" t="t" l="l"/>
              <a:pathLst>
                <a:path h="4215289" w="9043973">
                  <a:moveTo>
                    <a:pt x="11748" y="0"/>
                  </a:moveTo>
                  <a:lnTo>
                    <a:pt x="9032225" y="0"/>
                  </a:lnTo>
                  <a:cubicBezTo>
                    <a:pt x="9038713" y="0"/>
                    <a:pt x="9043973" y="5260"/>
                    <a:pt x="9043973" y="11748"/>
                  </a:cubicBezTo>
                  <a:lnTo>
                    <a:pt x="9043973" y="4203541"/>
                  </a:lnTo>
                  <a:cubicBezTo>
                    <a:pt x="9043973" y="4210029"/>
                    <a:pt x="9038713" y="4215289"/>
                    <a:pt x="9032225" y="4215289"/>
                  </a:cubicBezTo>
                  <a:lnTo>
                    <a:pt x="11748" y="4215289"/>
                  </a:lnTo>
                  <a:cubicBezTo>
                    <a:pt x="8632" y="4215289"/>
                    <a:pt x="5644" y="4214051"/>
                    <a:pt x="3441" y="4211848"/>
                  </a:cubicBezTo>
                  <a:cubicBezTo>
                    <a:pt x="1238" y="4209645"/>
                    <a:pt x="0" y="4206657"/>
                    <a:pt x="0" y="4203541"/>
                  </a:cubicBezTo>
                  <a:lnTo>
                    <a:pt x="0" y="11748"/>
                  </a:lnTo>
                  <a:cubicBezTo>
                    <a:pt x="0" y="5260"/>
                    <a:pt x="5260" y="0"/>
                    <a:pt x="117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C5739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9043973" cy="4215289"/>
            </a:xfrm>
            <a:prstGeom prst="rect">
              <a:avLst/>
            </a:prstGeom>
          </p:spPr>
          <p:txBody>
            <a:bodyPr anchor="ctr" rtlCol="false" tIns="14807" lIns="14807" bIns="14807" rIns="14807"/>
            <a:lstStyle/>
            <a:p>
              <a:pPr algn="ctr">
                <a:lnSpc>
                  <a:spcPts val="48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480368" y="2852142"/>
            <a:ext cx="4870092" cy="213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6083" indent="-218042" lvl="1">
              <a:lnSpc>
                <a:spcPts val="2827"/>
              </a:lnSpc>
              <a:spcBef>
                <a:spcPct val="0"/>
              </a:spcBef>
              <a:buFont typeface="Arial"/>
              <a:buChar char="•"/>
            </a:pPr>
            <a:r>
              <a:rPr lang="en-US" sz="201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identificación de usuarios</a:t>
            </a:r>
          </a:p>
          <a:p>
            <a:pPr algn="l" marL="436083" indent="-218042" lvl="1">
              <a:lnSpc>
                <a:spcPts val="2827"/>
              </a:lnSpc>
              <a:spcBef>
                <a:spcPct val="0"/>
              </a:spcBef>
              <a:buFont typeface="Arial"/>
              <a:buChar char="•"/>
            </a:pPr>
            <a:r>
              <a:rPr lang="en-US" sz="201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Subir productos</a:t>
            </a:r>
          </a:p>
          <a:p>
            <a:pPr algn="l" marL="436083" indent="-218042" lvl="1">
              <a:lnSpc>
                <a:spcPts val="2827"/>
              </a:lnSpc>
              <a:spcBef>
                <a:spcPct val="0"/>
              </a:spcBef>
              <a:buFont typeface="Arial"/>
              <a:buChar char="•"/>
            </a:pPr>
            <a:r>
              <a:rPr lang="en-US" sz="201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Búsqueda de producto</a:t>
            </a:r>
          </a:p>
          <a:p>
            <a:pPr algn="l" marL="436083" indent="-218042" lvl="1">
              <a:lnSpc>
                <a:spcPts val="2827"/>
              </a:lnSpc>
              <a:spcBef>
                <a:spcPct val="0"/>
              </a:spcBef>
              <a:buFont typeface="Arial"/>
              <a:buChar char="•"/>
            </a:pPr>
            <a:r>
              <a:rPr lang="en-US" sz="201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Contactar con los vendedores </a:t>
            </a:r>
          </a:p>
          <a:p>
            <a:pPr algn="l" marL="436083" indent="-218042" lvl="1">
              <a:lnSpc>
                <a:spcPts val="2827"/>
              </a:lnSpc>
              <a:spcBef>
                <a:spcPct val="0"/>
              </a:spcBef>
              <a:buFont typeface="Arial"/>
              <a:buChar char="•"/>
            </a:pPr>
            <a:r>
              <a:rPr lang="en-US" sz="201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Período de preferencia</a:t>
            </a:r>
          </a:p>
          <a:p>
            <a:pPr algn="l">
              <a:lnSpc>
                <a:spcPts val="2827"/>
              </a:lnSpc>
              <a:spcBef>
                <a:spcPct val="0"/>
              </a:spcBef>
            </a:pPr>
          </a:p>
        </p:txBody>
      </p:sp>
      <p:sp>
        <p:nvSpPr>
          <p:cNvPr name="Freeform 38" id="38"/>
          <p:cNvSpPr/>
          <p:nvPr/>
        </p:nvSpPr>
        <p:spPr>
          <a:xfrm flipH="true" flipV="true" rot="0">
            <a:off x="-2276573" y="-445940"/>
            <a:ext cx="4185352" cy="3713549"/>
          </a:xfrm>
          <a:custGeom>
            <a:avLst/>
            <a:gdLst/>
            <a:ahLst/>
            <a:cxnLst/>
            <a:rect r="r" b="b" t="t" l="l"/>
            <a:pathLst>
              <a:path h="3713549" w="4185352">
                <a:moveTo>
                  <a:pt x="4185352" y="3713549"/>
                </a:moveTo>
                <a:lnTo>
                  <a:pt x="0" y="3713549"/>
                </a:lnTo>
                <a:lnTo>
                  <a:pt x="0" y="0"/>
                </a:lnTo>
                <a:lnTo>
                  <a:pt x="4185352" y="0"/>
                </a:lnTo>
                <a:lnTo>
                  <a:pt x="4185352" y="371354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7259300" y="8337592"/>
            <a:ext cx="4895818" cy="4895818"/>
          </a:xfrm>
          <a:custGeom>
            <a:avLst/>
            <a:gdLst/>
            <a:ahLst/>
            <a:cxnLst/>
            <a:rect r="r" b="b" t="t" l="l"/>
            <a:pathLst>
              <a:path h="4895818" w="4895818">
                <a:moveTo>
                  <a:pt x="0" y="0"/>
                </a:moveTo>
                <a:lnTo>
                  <a:pt x="4895818" y="0"/>
                </a:lnTo>
                <a:lnTo>
                  <a:pt x="4895818" y="4895818"/>
                </a:lnTo>
                <a:lnTo>
                  <a:pt x="0" y="4895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4923675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58165" y="5409722"/>
            <a:ext cx="2559852" cy="2559852"/>
          </a:xfrm>
          <a:custGeom>
            <a:avLst/>
            <a:gdLst/>
            <a:ahLst/>
            <a:cxnLst/>
            <a:rect r="r" b="b" t="t" l="l"/>
            <a:pathLst>
              <a:path h="2559852" w="2559852">
                <a:moveTo>
                  <a:pt x="0" y="0"/>
                </a:moveTo>
                <a:lnTo>
                  <a:pt x="2559852" y="0"/>
                </a:lnTo>
                <a:lnTo>
                  <a:pt x="2559852" y="2559852"/>
                </a:lnTo>
                <a:lnTo>
                  <a:pt x="0" y="255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20495" y="5409722"/>
            <a:ext cx="2576112" cy="2559852"/>
          </a:xfrm>
          <a:custGeom>
            <a:avLst/>
            <a:gdLst/>
            <a:ahLst/>
            <a:cxnLst/>
            <a:rect r="r" b="b" t="t" l="l"/>
            <a:pathLst>
              <a:path h="2559852" w="2576112">
                <a:moveTo>
                  <a:pt x="0" y="0"/>
                </a:moveTo>
                <a:lnTo>
                  <a:pt x="2576112" y="0"/>
                </a:lnTo>
                <a:lnTo>
                  <a:pt x="2576112" y="2559852"/>
                </a:lnTo>
                <a:lnTo>
                  <a:pt x="0" y="2559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3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75955" y="1317753"/>
            <a:ext cx="9515774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SIMILITUDES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35242" y="2867433"/>
            <a:ext cx="6617517" cy="85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Nos asemejamos a estas plataformas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23596" y="8476562"/>
            <a:ext cx="3369911" cy="49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b="true" sz="2887" spc="282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Milanuncios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53136" y="8476562"/>
            <a:ext cx="3369911" cy="49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b="true" sz="2887" spc="282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Wallapop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78720" y="0"/>
            <a:ext cx="14317191" cy="1315242"/>
            <a:chOff x="0" y="0"/>
            <a:chExt cx="9478820" cy="8707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8820" cy="870767"/>
            </a:xfrm>
            <a:custGeom>
              <a:avLst/>
              <a:gdLst/>
              <a:ahLst/>
              <a:cxnLst/>
              <a:rect r="r" b="b" t="t" l="l"/>
              <a:pathLst>
                <a:path h="870767" w="9478820">
                  <a:moveTo>
                    <a:pt x="0" y="0"/>
                  </a:moveTo>
                  <a:lnTo>
                    <a:pt x="9478820" y="0"/>
                  </a:lnTo>
                  <a:lnTo>
                    <a:pt x="9478820" y="870767"/>
                  </a:lnTo>
                  <a:lnTo>
                    <a:pt x="0" y="87076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9478820" cy="966017"/>
            </a:xfrm>
            <a:prstGeom prst="rect">
              <a:avLst/>
            </a:prstGeom>
          </p:spPr>
          <p:txBody>
            <a:bodyPr anchor="ctr" rtlCol="false" tIns="4754" lIns="4754" bIns="4754" rIns="4754"/>
            <a:lstStyle/>
            <a:p>
              <a:pPr algn="ctr" marL="0" indent="0" lvl="0">
                <a:lnSpc>
                  <a:spcPts val="7232"/>
                </a:lnSpc>
                <a:spcBef>
                  <a:spcPct val="0"/>
                </a:spcBef>
              </a:pPr>
              <a:r>
                <a:rPr lang="en-US" b="true" sz="5165" spc="-61">
                  <a:solidFill>
                    <a:srgbClr val="000000"/>
                  </a:solidFill>
                  <a:latin typeface="Monradok Bold"/>
                  <a:ea typeface="Monradok Bold"/>
                  <a:cs typeface="Monradok Bold"/>
                  <a:sym typeface="Monradok Bold"/>
                </a:rPr>
                <a:t>  </a:t>
              </a:r>
              <a:r>
                <a:rPr lang="en-US" b="true" sz="5165" spc="-61">
                  <a:solidFill>
                    <a:srgbClr val="FEFEFE"/>
                  </a:solidFill>
                  <a:latin typeface="Monradok Bold"/>
                  <a:ea typeface="Monradok Bold"/>
                  <a:cs typeface="Monradok Bold"/>
                  <a:sym typeface="Monradok Bold"/>
                </a:rPr>
                <a:t>User Story Map 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985405" y="1425829"/>
          <a:ext cx="5359234" cy="557958"/>
        </p:xfrm>
        <a:graphic>
          <a:graphicData uri="http://schemas.openxmlformats.org/drawingml/2006/table">
            <a:tbl>
              <a:tblPr/>
              <a:tblGrid>
                <a:gridCol w="477778"/>
                <a:gridCol w="484369"/>
                <a:gridCol w="484369"/>
                <a:gridCol w="484369"/>
                <a:gridCol w="484369"/>
                <a:gridCol w="484369"/>
                <a:gridCol w="484369"/>
                <a:gridCol w="484369"/>
                <a:gridCol w="509548"/>
                <a:gridCol w="490664"/>
                <a:gridCol w="490664"/>
              </a:tblGrid>
              <a:tr h="2789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USER ACTIVITIES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EFEFEF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Identificación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FFFFFF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Gestión de empleados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 i="true">
                          <a:solidFill>
                            <a:srgbClr val="FFFFFF"/>
                          </a:solidFill>
                          <a:latin typeface="Monradok Italics"/>
                          <a:ea typeface="Monradok Italics"/>
                          <a:cs typeface="Monradok Italics"/>
                          <a:sym typeface="Monradok Italics"/>
                        </a:rPr>
                        <a:t>Gestión de productos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FFFFFF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Contactar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9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 i="true">
                          <a:solidFill>
                            <a:srgbClr val="000000"/>
                          </a:solidFill>
                          <a:latin typeface="Monradok Italics"/>
                          <a:ea typeface="Monradok Italics"/>
                          <a:cs typeface="Monradok Italics"/>
                          <a:sym typeface="Monradok Italics"/>
                        </a:rPr>
                        <a:t>USER TASKS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 i="true">
                          <a:solidFill>
                            <a:srgbClr val="EFEFEF"/>
                          </a:solidFill>
                          <a:latin typeface="Monradok Italics"/>
                          <a:ea typeface="Monradok Italics"/>
                          <a:cs typeface="Monradok Italics"/>
                          <a:sym typeface="Monradok Italics"/>
                        </a:rPr>
                        <a:t>Crear una cuenta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 i="true">
                          <a:solidFill>
                            <a:srgbClr val="EFEFEF"/>
                          </a:solidFill>
                          <a:latin typeface="Monradok Italics"/>
                          <a:ea typeface="Monradok Italics"/>
                          <a:cs typeface="Monradok Italics"/>
                          <a:sym typeface="Monradok Italics"/>
                        </a:rPr>
                        <a:t>Editar datos de la cuenta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FFFFFF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Validar empleados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FFFFFF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Dar de baja empleados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FFFFFF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Publicar articulos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FFFFFF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Comprar articulos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 i="true">
                          <a:solidFill>
                            <a:srgbClr val="FFFFFF"/>
                          </a:solidFill>
                          <a:latin typeface="Monradok Italics"/>
                          <a:ea typeface="Monradok Italics"/>
                          <a:cs typeface="Monradok Italics"/>
                          <a:sym typeface="Monradok Italics"/>
                        </a:rPr>
                        <a:t>Buscar artículos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FFFFFF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Editar artículos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FFFFFF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Ponerse en contacto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985405" y="3245187"/>
          <a:ext cx="13100336" cy="6388071"/>
        </p:xfrm>
        <a:graphic>
          <a:graphicData uri="http://schemas.openxmlformats.org/drawingml/2006/table">
            <a:tbl>
              <a:tblPr/>
              <a:tblGrid>
                <a:gridCol w="1199793"/>
                <a:gridCol w="1158477"/>
                <a:gridCol w="1158477"/>
                <a:gridCol w="1195871"/>
                <a:gridCol w="1162398"/>
                <a:gridCol w="1189815"/>
                <a:gridCol w="1198120"/>
                <a:gridCol w="1198813"/>
                <a:gridCol w="1227302"/>
                <a:gridCol w="1205635"/>
                <a:gridCol w="1205635"/>
              </a:tblGrid>
              <a:tr h="169960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1ª RELEASE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Cubrir un formulario de registro de empresa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Editar información de la empresa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Añadir información del producto y publicarlo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Poder reservar productos de otras empresas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Acceder a productos de otras empresas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Poder modificar información relativa a los productos, así como precio, descripción, etc.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Tener acceso a información de contacto del vendedor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rowSpan="5">
                  <a:txBody>
                    <a:bodyPr anchor="t" rtlCol="false"/>
                    <a:lstStyle/>
                    <a:p>
                      <a:pPr algn="r">
                        <a:lnSpc>
                          <a:spcPts val="1781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11269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1ª RELEASE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310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Escoger polígono al que pertenezco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Poder buscar por texto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r">
                        <a:lnSpc>
                          <a:spcPts val="1781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576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r">
                        <a:lnSpc>
                          <a:spcPts val="1781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69960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2ª RELEASE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Generar un código único a cada empresa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Poder dar de baja a empleados  desde la plataforma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Poder generar descripciones a partir de la imagen del producto con IA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Gestionar el pago a través de transferencia bancaria dentro de la aplicación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Poder buscar por categorías y tags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Tener un chat dentro de un articulo para comunicarme con el vendedor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96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r">
                        <a:lnSpc>
                          <a:spcPts val="1781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41852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r>
                        <a:rPr lang="en-US" sz="1347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2ª RELEASE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6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6"/>
                        </a:lnSpc>
                        <a:defRPr/>
                      </a:pPr>
                      <a:r>
                        <a:rPr lang="en-US" sz="1197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Enviar un correo a la empresa cuando un empleado se registre con su código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r>
                        <a:rPr lang="en-US" sz="1272">
                          <a:solidFill>
                            <a:srgbClr val="000000"/>
                          </a:solidFill>
                          <a:latin typeface="Monradok"/>
                          <a:ea typeface="Monradok"/>
                          <a:cs typeface="Monradok"/>
                          <a:sym typeface="Monradok"/>
                        </a:rPr>
                        <a:t>Generar facturas</a:t>
                      </a: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2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81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52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r">
                        <a:lnSpc>
                          <a:spcPts val="1781"/>
                        </a:lnSpc>
                        <a:defRPr/>
                      </a:pPr>
                      <a:endParaRPr lang="en-US" sz="1100"/>
                    </a:p>
                  </a:txBody>
                  <a:tcPr marL="71308" marR="71308" marT="71308" marB="7130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985405" y="2916414"/>
            <a:ext cx="13000508" cy="328773"/>
            <a:chOff x="0" y="0"/>
            <a:chExt cx="15435932" cy="3903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35932" cy="390363"/>
            </a:xfrm>
            <a:custGeom>
              <a:avLst/>
              <a:gdLst/>
              <a:ahLst/>
              <a:cxnLst/>
              <a:rect r="r" b="b" t="t" l="l"/>
              <a:pathLst>
                <a:path h="390363" w="15435932">
                  <a:moveTo>
                    <a:pt x="0" y="0"/>
                  </a:moveTo>
                  <a:lnTo>
                    <a:pt x="15435932" y="0"/>
                  </a:lnTo>
                  <a:lnTo>
                    <a:pt x="15435932" y="390363"/>
                  </a:lnTo>
                  <a:lnTo>
                    <a:pt x="0" y="3903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5435932" cy="399888"/>
            </a:xfrm>
            <a:prstGeom prst="rect">
              <a:avLst/>
            </a:prstGeom>
          </p:spPr>
          <p:txBody>
            <a:bodyPr anchor="ctr" rtlCol="false" tIns="19016" lIns="19016" bIns="19016" rIns="19016"/>
            <a:lstStyle/>
            <a:p>
              <a:pPr algn="ctr">
                <a:lnSpc>
                  <a:spcPts val="62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01386" y="6326874"/>
            <a:ext cx="11684526" cy="498255"/>
            <a:chOff x="0" y="0"/>
            <a:chExt cx="13873424" cy="5915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73424" cy="591594"/>
            </a:xfrm>
            <a:custGeom>
              <a:avLst/>
              <a:gdLst/>
              <a:ahLst/>
              <a:cxnLst/>
              <a:rect r="r" b="b" t="t" l="l"/>
              <a:pathLst>
                <a:path h="591594" w="13873424">
                  <a:moveTo>
                    <a:pt x="0" y="0"/>
                  </a:moveTo>
                  <a:lnTo>
                    <a:pt x="13873424" y="0"/>
                  </a:lnTo>
                  <a:lnTo>
                    <a:pt x="13873424" y="591594"/>
                  </a:lnTo>
                  <a:lnTo>
                    <a:pt x="0" y="59159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3873424" cy="601119"/>
            </a:xfrm>
            <a:prstGeom prst="rect">
              <a:avLst/>
            </a:prstGeom>
          </p:spPr>
          <p:txBody>
            <a:bodyPr anchor="ctr" rtlCol="false" tIns="19016" lIns="19016" bIns="19016" rIns="19016"/>
            <a:lstStyle/>
            <a:p>
              <a:pPr algn="ctr">
                <a:lnSpc>
                  <a:spcPts val="62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4217" y="84957"/>
            <a:ext cx="1982937" cy="1147173"/>
            <a:chOff x="0" y="0"/>
            <a:chExt cx="2643916" cy="15295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4577" y="0"/>
              <a:ext cx="1114763" cy="1160790"/>
            </a:xfrm>
            <a:custGeom>
              <a:avLst/>
              <a:gdLst/>
              <a:ahLst/>
              <a:cxnLst/>
              <a:rect r="r" b="b" t="t" l="l"/>
              <a:pathLst>
                <a:path h="1160790" w="1114763">
                  <a:moveTo>
                    <a:pt x="0" y="0"/>
                  </a:moveTo>
                  <a:lnTo>
                    <a:pt x="1114763" y="0"/>
                  </a:lnTo>
                  <a:lnTo>
                    <a:pt x="1114763" y="1160790"/>
                  </a:lnTo>
                  <a:lnTo>
                    <a:pt x="0" y="116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1132215"/>
              <a:ext cx="2643916" cy="397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 spc="91">
                  <a:solidFill>
                    <a:srgbClr val="1C573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Tweede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5400000">
            <a:off x="14003074" y="6554616"/>
            <a:ext cx="3294906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radok"/>
                <a:ea typeface="Monradok"/>
                <a:cs typeface="Monradok"/>
                <a:sym typeface="Monradok"/>
              </a:rPr>
              <a:t>HISTORIAS DE USUARIO</a:t>
            </a:r>
          </a:p>
        </p:txBody>
      </p:sp>
      <p:sp>
        <p:nvSpPr>
          <p:cNvPr name="Freeform 17" id="17"/>
          <p:cNvSpPr/>
          <p:nvPr/>
        </p:nvSpPr>
        <p:spPr>
          <a:xfrm flipH="true" flipV="true" rot="-8685419">
            <a:off x="-2478231" y="3316409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289020" y="6420259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3" y="0"/>
                </a:lnTo>
                <a:lnTo>
                  <a:pt x="9348363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9042697">
            <a:off x="13765799" y="5124070"/>
            <a:ext cx="8282376" cy="404757"/>
            <a:chOff x="0" y="0"/>
            <a:chExt cx="2181367" cy="106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961121" y="25769"/>
            <a:ext cx="9326879" cy="5246370"/>
            <a:chOff x="0" y="0"/>
            <a:chExt cx="6089457" cy="3425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7444" r="0" b="-74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9013146">
            <a:off x="6120292" y="907352"/>
            <a:ext cx="8604636" cy="138158"/>
            <a:chOff x="0" y="0"/>
            <a:chExt cx="2266242" cy="363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6242" cy="36387"/>
            </a:xfrm>
            <a:custGeom>
              <a:avLst/>
              <a:gdLst/>
              <a:ahLst/>
              <a:cxnLst/>
              <a:rect r="r" b="b" t="t" l="l"/>
              <a:pathLst>
                <a:path h="36387" w="2266242">
                  <a:moveTo>
                    <a:pt x="0" y="0"/>
                  </a:moveTo>
                  <a:lnTo>
                    <a:pt x="2266242" y="0"/>
                  </a:lnTo>
                  <a:lnTo>
                    <a:pt x="2266242" y="36387"/>
                  </a:lnTo>
                  <a:lnTo>
                    <a:pt x="0" y="3638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266242" cy="55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9265" y="441215"/>
            <a:ext cx="8692482" cy="9404571"/>
            <a:chOff x="0" y="0"/>
            <a:chExt cx="11589976" cy="1253942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404244" y="889284"/>
              <a:ext cx="6220460" cy="2125399"/>
              <a:chOff x="0" y="0"/>
              <a:chExt cx="4235558" cy="14472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35534" cy="1447165"/>
              </a:xfrm>
              <a:custGeom>
                <a:avLst/>
                <a:gdLst/>
                <a:ahLst/>
                <a:cxnLst/>
                <a:rect r="r" b="b" t="t" l="l"/>
                <a:pathLst>
                  <a:path h="1447165" w="4235534">
                    <a:moveTo>
                      <a:pt x="348288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165"/>
                      <a:pt x="0" y="1447165"/>
                      <a:pt x="0" y="1447165"/>
                    </a:cubicBezTo>
                    <a:cubicBezTo>
                      <a:pt x="3482882" y="1447165"/>
                      <a:pt x="3482882" y="1447165"/>
                      <a:pt x="3482882" y="1447165"/>
                    </a:cubicBezTo>
                    <a:cubicBezTo>
                      <a:pt x="3897441" y="1447165"/>
                      <a:pt x="4235534" y="1122172"/>
                      <a:pt x="4235534" y="723519"/>
                    </a:cubicBezTo>
                    <a:cubicBezTo>
                      <a:pt x="4235534" y="324866"/>
                      <a:pt x="3897441" y="0"/>
                      <a:pt x="3482882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3019970" cy="3017855"/>
              <a:chOff x="0" y="0"/>
              <a:chExt cx="2056320" cy="20548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056384" cy="2054860"/>
              </a:xfrm>
              <a:custGeom>
                <a:avLst/>
                <a:gdLst/>
                <a:ahLst/>
                <a:cxnLst/>
                <a:rect r="r" b="b" t="t" l="l"/>
                <a:pathLst>
                  <a:path h="2054860" w="2056384">
                    <a:moveTo>
                      <a:pt x="0" y="1027430"/>
                    </a:moveTo>
                    <a:cubicBezTo>
                      <a:pt x="0" y="459994"/>
                      <a:pt x="460375" y="0"/>
                      <a:pt x="1028192" y="0"/>
                    </a:cubicBezTo>
                    <a:cubicBezTo>
                      <a:pt x="1596009" y="0"/>
                      <a:pt x="2056384" y="459994"/>
                      <a:pt x="2056384" y="1027430"/>
                    </a:cubicBezTo>
                    <a:cubicBezTo>
                      <a:pt x="2056384" y="1594866"/>
                      <a:pt x="1596009" y="2054860"/>
                      <a:pt x="1028192" y="2054860"/>
                    </a:cubicBezTo>
                    <a:cubicBezTo>
                      <a:pt x="460375" y="2054860"/>
                      <a:pt x="0" y="1594866"/>
                      <a:pt x="0" y="102743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556152" y="695287"/>
              <a:ext cx="1696183" cy="1627282"/>
            </a:xfrm>
            <a:custGeom>
              <a:avLst/>
              <a:gdLst/>
              <a:ahLst/>
              <a:cxnLst/>
              <a:rect r="r" b="b" t="t" l="l"/>
              <a:pathLst>
                <a:path h="1627282" w="1696183">
                  <a:moveTo>
                    <a:pt x="0" y="0"/>
                  </a:moveTo>
                  <a:lnTo>
                    <a:pt x="1696183" y="0"/>
                  </a:lnTo>
                  <a:lnTo>
                    <a:pt x="1696183" y="1627281"/>
                  </a:lnTo>
                  <a:lnTo>
                    <a:pt x="0" y="1627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218930" y="1297130"/>
              <a:ext cx="3643510" cy="50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231"/>
                </a:lnSpc>
                <a:spcBef>
                  <a:spcPct val="0"/>
                </a:spcBef>
              </a:pPr>
              <a:r>
                <a:rPr lang="en-US" b="true" sz="2341" spc="22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218930" y="1802395"/>
              <a:ext cx="3949265" cy="810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45"/>
                </a:lnSpc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Acceso a todos los productos publicados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5606079" y="10414029"/>
              <a:ext cx="5983897" cy="2125399"/>
              <a:chOff x="0" y="0"/>
              <a:chExt cx="4074480" cy="14472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074414" cy="1447165"/>
              </a:xfrm>
              <a:custGeom>
                <a:avLst/>
                <a:gdLst/>
                <a:ahLst/>
                <a:cxnLst/>
                <a:rect r="r" b="b" t="t" l="l"/>
                <a:pathLst>
                  <a:path h="1447165" w="4074414">
                    <a:moveTo>
                      <a:pt x="33503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165"/>
                      <a:pt x="0" y="1447165"/>
                      <a:pt x="0" y="1447165"/>
                    </a:cubicBezTo>
                    <a:cubicBezTo>
                      <a:pt x="3350387" y="1447165"/>
                      <a:pt x="3350387" y="1447165"/>
                      <a:pt x="3350387" y="1447165"/>
                    </a:cubicBezTo>
                    <a:cubicBezTo>
                      <a:pt x="3749294" y="1447165"/>
                      <a:pt x="4074414" y="1122172"/>
                      <a:pt x="4074414" y="723519"/>
                    </a:cubicBezTo>
                    <a:cubicBezTo>
                      <a:pt x="4074414" y="324866"/>
                      <a:pt x="3749294" y="0"/>
                      <a:pt x="3350387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4119357" y="9518400"/>
              <a:ext cx="3017855" cy="3021027"/>
              <a:chOff x="0" y="0"/>
              <a:chExt cx="2054880" cy="20570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054860" cy="2057146"/>
              </a:xfrm>
              <a:custGeom>
                <a:avLst/>
                <a:gdLst/>
                <a:ahLst/>
                <a:cxnLst/>
                <a:rect r="r" b="b" t="t" l="l"/>
                <a:pathLst>
                  <a:path h="2057146" w="2054860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5002923" y="10325541"/>
              <a:ext cx="1250725" cy="1406745"/>
            </a:xfrm>
            <a:custGeom>
              <a:avLst/>
              <a:gdLst/>
              <a:ahLst/>
              <a:cxnLst/>
              <a:rect r="r" b="b" t="t" l="l"/>
              <a:pathLst>
                <a:path h="1406745" w="1250725">
                  <a:moveTo>
                    <a:pt x="0" y="0"/>
                  </a:moveTo>
                  <a:lnTo>
                    <a:pt x="1250724" y="0"/>
                  </a:lnTo>
                  <a:lnTo>
                    <a:pt x="1250724" y="1406746"/>
                  </a:lnTo>
                  <a:lnTo>
                    <a:pt x="0" y="1406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7463065" y="10758416"/>
              <a:ext cx="3643510" cy="512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1"/>
                </a:lnSpc>
              </a:pPr>
              <a:r>
                <a:rPr lang="en-US" b="true" sz="2341" spc="22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7463065" y="11346382"/>
              <a:ext cx="3949265" cy="810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45"/>
                </a:lnSpc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Identificación de empresas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4278797" y="7239544"/>
              <a:ext cx="5986011" cy="2126456"/>
              <a:chOff x="0" y="0"/>
              <a:chExt cx="4075920" cy="144792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075811" cy="1447927"/>
              </a:xfrm>
              <a:custGeom>
                <a:avLst/>
                <a:gdLst/>
                <a:ahLst/>
                <a:cxnLst/>
                <a:rect r="r" b="b" t="t" l="l"/>
                <a:pathLst>
                  <a:path h="1447927" w="4075811">
                    <a:moveTo>
                      <a:pt x="33515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927"/>
                      <a:pt x="0" y="1447927"/>
                      <a:pt x="0" y="1447927"/>
                    </a:cubicBezTo>
                    <a:cubicBezTo>
                      <a:pt x="3351530" y="1447927"/>
                      <a:pt x="3351530" y="1447927"/>
                      <a:pt x="3351530" y="1447927"/>
                    </a:cubicBezTo>
                    <a:cubicBezTo>
                      <a:pt x="3750564" y="1447927"/>
                      <a:pt x="4075811" y="1122807"/>
                      <a:pt x="4075811" y="724027"/>
                    </a:cubicBezTo>
                    <a:cubicBezTo>
                      <a:pt x="4075811" y="325247"/>
                      <a:pt x="3750564" y="0"/>
                      <a:pt x="3351530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2692678" y="6343916"/>
              <a:ext cx="3018912" cy="3018912"/>
              <a:chOff x="0" y="0"/>
              <a:chExt cx="2055600" cy="20556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055622" cy="2055622"/>
              </a:xfrm>
              <a:custGeom>
                <a:avLst/>
                <a:gdLst/>
                <a:ahLst/>
                <a:cxnLst/>
                <a:rect r="r" b="b" t="t" l="l"/>
                <a:pathLst>
                  <a:path h="2055622" w="2055622">
                    <a:moveTo>
                      <a:pt x="0" y="1027811"/>
                    </a:moveTo>
                    <a:cubicBezTo>
                      <a:pt x="0" y="460121"/>
                      <a:pt x="460121" y="0"/>
                      <a:pt x="1027811" y="0"/>
                    </a:cubicBezTo>
                    <a:cubicBezTo>
                      <a:pt x="1595501" y="0"/>
                      <a:pt x="2055622" y="460121"/>
                      <a:pt x="2055622" y="1027811"/>
                    </a:cubicBezTo>
                    <a:cubicBezTo>
                      <a:pt x="2055622" y="1595501"/>
                      <a:pt x="1595501" y="2055622"/>
                      <a:pt x="1027811" y="2055622"/>
                    </a:cubicBezTo>
                    <a:cubicBezTo>
                      <a:pt x="460121" y="2055622"/>
                      <a:pt x="0" y="1595501"/>
                      <a:pt x="0" y="1027811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3504263" y="7141119"/>
              <a:ext cx="1424505" cy="1424505"/>
            </a:xfrm>
            <a:custGeom>
              <a:avLst/>
              <a:gdLst/>
              <a:ahLst/>
              <a:cxnLst/>
              <a:rect r="r" b="b" t="t" l="l"/>
              <a:pathLst>
                <a:path h="1424505" w="1424505">
                  <a:moveTo>
                    <a:pt x="0" y="0"/>
                  </a:moveTo>
                  <a:lnTo>
                    <a:pt x="1424505" y="0"/>
                  </a:lnTo>
                  <a:lnTo>
                    <a:pt x="1424505" y="1424505"/>
                  </a:lnTo>
                  <a:lnTo>
                    <a:pt x="0" y="1424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6031441" y="7621770"/>
              <a:ext cx="3643510" cy="50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231"/>
                </a:lnSpc>
                <a:spcBef>
                  <a:spcPct val="0"/>
                </a:spcBef>
              </a:pPr>
              <a:r>
                <a:rPr lang="en-US" b="true" sz="2341" spc="22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6031441" y="8180616"/>
              <a:ext cx="3949265" cy="391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45"/>
                </a:lnSpc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Añadir productos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2579296" y="4068924"/>
              <a:ext cx="5987069" cy="2128571"/>
              <a:chOff x="0" y="0"/>
              <a:chExt cx="4076640" cy="144936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076573" cy="1449324"/>
              </a:xfrm>
              <a:custGeom>
                <a:avLst/>
                <a:gdLst/>
                <a:ahLst/>
                <a:cxnLst/>
                <a:rect r="r" b="b" t="t" l="l"/>
                <a:pathLst>
                  <a:path h="1449324" w="4076573">
                    <a:moveTo>
                      <a:pt x="3352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9324"/>
                      <a:pt x="0" y="1449324"/>
                      <a:pt x="0" y="1449324"/>
                    </a:cubicBezTo>
                    <a:cubicBezTo>
                      <a:pt x="3352165" y="1449324"/>
                      <a:pt x="3352165" y="1449324"/>
                      <a:pt x="3352165" y="1449324"/>
                    </a:cubicBezTo>
                    <a:cubicBezTo>
                      <a:pt x="3751199" y="1449324"/>
                      <a:pt x="4076573" y="1123823"/>
                      <a:pt x="4076573" y="724662"/>
                    </a:cubicBezTo>
                    <a:cubicBezTo>
                      <a:pt x="4076573" y="325501"/>
                      <a:pt x="3751199" y="0"/>
                      <a:pt x="3352165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1170823" y="3176468"/>
              <a:ext cx="3023142" cy="3021027"/>
              <a:chOff x="0" y="0"/>
              <a:chExt cx="2058480" cy="205704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058416" cy="2057146"/>
              </a:xfrm>
              <a:custGeom>
                <a:avLst/>
                <a:gdLst/>
                <a:ahLst/>
                <a:cxnLst/>
                <a:rect r="r" b="b" t="t" l="l"/>
                <a:pathLst>
                  <a:path h="2057146" w="2058416">
                    <a:moveTo>
                      <a:pt x="0" y="1028573"/>
                    </a:moveTo>
                    <a:cubicBezTo>
                      <a:pt x="0" y="460502"/>
                      <a:pt x="460756" y="0"/>
                      <a:pt x="1029208" y="0"/>
                    </a:cubicBezTo>
                    <a:cubicBezTo>
                      <a:pt x="1597660" y="0"/>
                      <a:pt x="2058416" y="460502"/>
                      <a:pt x="2058416" y="1028573"/>
                    </a:cubicBezTo>
                    <a:cubicBezTo>
                      <a:pt x="2058416" y="1596644"/>
                      <a:pt x="1597660" y="2057146"/>
                      <a:pt x="1029208" y="2057146"/>
                    </a:cubicBezTo>
                    <a:cubicBezTo>
                      <a:pt x="460756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1905037" y="3909625"/>
              <a:ext cx="1554713" cy="1554713"/>
            </a:xfrm>
            <a:custGeom>
              <a:avLst/>
              <a:gdLst/>
              <a:ahLst/>
              <a:cxnLst/>
              <a:rect r="r" b="b" t="t" l="l"/>
              <a:pathLst>
                <a:path h="1554713" w="1554713">
                  <a:moveTo>
                    <a:pt x="0" y="0"/>
                  </a:moveTo>
                  <a:lnTo>
                    <a:pt x="1554713" y="0"/>
                  </a:lnTo>
                  <a:lnTo>
                    <a:pt x="1554713" y="1554713"/>
                  </a:lnTo>
                  <a:lnTo>
                    <a:pt x="0" y="1554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4511465" y="4468948"/>
              <a:ext cx="3643510" cy="50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231"/>
                </a:lnSpc>
                <a:spcBef>
                  <a:spcPct val="0"/>
                </a:spcBef>
              </a:pPr>
              <a:r>
                <a:rPr lang="en-US" b="true" sz="2341" spc="22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4511465" y="4899981"/>
              <a:ext cx="3949265" cy="810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45"/>
                </a:lnSpc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Ofrecer información de contacto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980902" y="5967530"/>
            <a:ext cx="7278398" cy="156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Producto Mínimo Viable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784" y="400976"/>
            <a:ext cx="7376308" cy="9460058"/>
          </a:xfrm>
          <a:custGeom>
            <a:avLst/>
            <a:gdLst/>
            <a:ahLst/>
            <a:cxnLst/>
            <a:rect r="r" b="b" t="t" l="l"/>
            <a:pathLst>
              <a:path h="9460058" w="737630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176" t="0" r="-401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74828" y="1219982"/>
            <a:ext cx="6246725" cy="95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Tweede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74828" y="2148494"/>
            <a:ext cx="5927739" cy="61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Estimamos que la plataforma estará operativa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797186" y="3420131"/>
            <a:ext cx="6619435" cy="5589466"/>
            <a:chOff x="0" y="0"/>
            <a:chExt cx="8825913" cy="74526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82796" y="0"/>
              <a:ext cx="7452621" cy="7452621"/>
            </a:xfrm>
            <a:custGeom>
              <a:avLst/>
              <a:gdLst/>
              <a:ahLst/>
              <a:cxnLst/>
              <a:rect r="r" b="b" t="t" l="l"/>
              <a:pathLst>
                <a:path h="7452621" w="7452621">
                  <a:moveTo>
                    <a:pt x="0" y="0"/>
                  </a:moveTo>
                  <a:lnTo>
                    <a:pt x="7452621" y="0"/>
                  </a:lnTo>
                  <a:lnTo>
                    <a:pt x="7452621" y="7452621"/>
                  </a:lnTo>
                  <a:lnTo>
                    <a:pt x="0" y="7452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>
              <a:off x="1682921" y="5858407"/>
              <a:ext cx="5647792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782796" y="586059"/>
              <a:ext cx="7452621" cy="3920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004"/>
                </a:lnSpc>
                <a:spcBef>
                  <a:spcPct val="0"/>
                </a:spcBef>
              </a:pPr>
              <a:r>
                <a:rPr lang="en-US" sz="16670" spc="1633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50240" y="4296957"/>
              <a:ext cx="7285177" cy="630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41" spc="27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meses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874613" y="6508833"/>
              <a:ext cx="3378888" cy="243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6"/>
                </a:lnSpc>
                <a:spcBef>
                  <a:spcPct val="0"/>
                </a:spcBef>
              </a:pPr>
              <a:r>
                <a:rPr lang="en-US" b="true" sz="118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PMV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3369812" y="5664162"/>
              <a:ext cx="388489" cy="38848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256901" y="5664162"/>
              <a:ext cx="388489" cy="38848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942224" y="5664162"/>
              <a:ext cx="388489" cy="38848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 flipV="true">
              <a:off x="3564057" y="5728599"/>
              <a:ext cx="0" cy="64810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5447025" y="6508833"/>
              <a:ext cx="3378888" cy="243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6"/>
                </a:lnSpc>
                <a:spcBef>
                  <a:spcPct val="0"/>
                </a:spcBef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878013" y="5281086"/>
              <a:ext cx="3378888" cy="243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6"/>
                </a:lnSpc>
                <a:spcBef>
                  <a:spcPct val="0"/>
                </a:spcBef>
              </a:pPr>
              <a:r>
                <a:rPr lang="en-US" b="true" sz="118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757581" y="5281086"/>
              <a:ext cx="3378888" cy="243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6"/>
                </a:lnSpc>
                <a:spcBef>
                  <a:spcPct val="0"/>
                </a:spcBef>
              </a:pPr>
              <a:r>
                <a:rPr lang="en-US" b="true" sz="118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447025" y="5281086"/>
              <a:ext cx="3378888" cy="243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6"/>
                </a:lnSpc>
                <a:spcBef>
                  <a:spcPct val="0"/>
                </a:spcBef>
              </a:pPr>
              <a:r>
                <a:rPr lang="en-US" b="true" sz="118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5281086"/>
              <a:ext cx="3378888" cy="243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6"/>
                </a:lnSpc>
                <a:spcBef>
                  <a:spcPct val="0"/>
                </a:spcBef>
              </a:pPr>
              <a:r>
                <a:rPr lang="en-US" b="true" sz="118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00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2720" y="3925037"/>
            <a:ext cx="9322085" cy="5982617"/>
          </a:xfrm>
          <a:custGeom>
            <a:avLst/>
            <a:gdLst/>
            <a:ahLst/>
            <a:cxnLst/>
            <a:rect r="r" b="b" t="t" l="l"/>
            <a:pathLst>
              <a:path h="5982617" w="9322085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31" t="-34905" r="0" b="-5792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83332" y="3366365"/>
            <a:ext cx="380297" cy="362766"/>
            <a:chOff x="0" y="0"/>
            <a:chExt cx="587326" cy="5602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513196" y="1211272"/>
            <a:ext cx="1720101" cy="2064402"/>
            <a:chOff x="0" y="0"/>
            <a:chExt cx="2656504" cy="3188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50624" y="3366365"/>
            <a:ext cx="380297" cy="362766"/>
            <a:chOff x="0" y="0"/>
            <a:chExt cx="587326" cy="560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80488" y="1211272"/>
            <a:ext cx="1720101" cy="2064402"/>
            <a:chOff x="0" y="0"/>
            <a:chExt cx="2656504" cy="3188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827692" y="1550343"/>
            <a:ext cx="974600" cy="988985"/>
          </a:xfrm>
          <a:custGeom>
            <a:avLst/>
            <a:gdLst/>
            <a:ahLst/>
            <a:cxnLst/>
            <a:rect r="r" b="b" t="t" l="l"/>
            <a:pathLst>
              <a:path h="988985" w="974600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84904" y="1641312"/>
            <a:ext cx="911270" cy="898015"/>
          </a:xfrm>
          <a:custGeom>
            <a:avLst/>
            <a:gdLst/>
            <a:ahLst/>
            <a:cxnLst/>
            <a:rect r="r" b="b" t="t" l="l"/>
            <a:pathLst>
              <a:path h="898015" w="911270">
                <a:moveTo>
                  <a:pt x="0" y="0"/>
                </a:moveTo>
                <a:lnTo>
                  <a:pt x="911270" y="0"/>
                </a:lnTo>
                <a:lnTo>
                  <a:pt x="911270" y="898016"/>
                </a:lnTo>
                <a:lnTo>
                  <a:pt x="0" y="898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34105" y="2854818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Costes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34105" y="3896462"/>
            <a:ext cx="3465904" cy="37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 Personal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34105" y="7732625"/>
            <a:ext cx="4482343" cy="59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VPS→100€/mes</a:t>
            </a:r>
          </a:p>
          <a:p>
            <a:pPr algn="l" marL="0" indent="0" lvl="0">
              <a:lnSpc>
                <a:spcPts val="246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34105" y="7070368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 Servidores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0800000">
            <a:off x="0" y="0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834105" y="4586419"/>
            <a:ext cx="5832167" cy="2030261"/>
            <a:chOff x="0" y="0"/>
            <a:chExt cx="7776223" cy="270701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7776223" cy="191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 PO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 Scrum Master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 Senior</a:t>
              </a:r>
            </a:p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3 Junior</a:t>
              </a: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0" y="1969523"/>
              <a:ext cx="7620344" cy="0"/>
            </a:xfrm>
            <a:prstGeom prst="line">
              <a:avLst/>
            </a:prstGeom>
            <a:ln cap="flat" w="50800">
              <a:solidFill>
                <a:srgbClr val="1C573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242573"/>
              <a:ext cx="7620344" cy="464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61.000€/ 3 meses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8879" y="0"/>
            <a:ext cx="5170243" cy="10287000"/>
          </a:xfrm>
          <a:custGeom>
            <a:avLst/>
            <a:gdLst/>
            <a:ahLst/>
            <a:cxnLst/>
            <a:rect r="r" b="b" t="t" l="l"/>
            <a:pathLst>
              <a:path h="10287000" w="5170243">
                <a:moveTo>
                  <a:pt x="0" y="0"/>
                </a:moveTo>
                <a:lnTo>
                  <a:pt x="5170242" y="0"/>
                </a:lnTo>
                <a:lnTo>
                  <a:pt x="51702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82783" y="548185"/>
            <a:ext cx="3026172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TWEEDE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230883" y="4402855"/>
            <a:ext cx="5551457" cy="3526974"/>
          </a:xfrm>
          <a:custGeom>
            <a:avLst/>
            <a:gdLst/>
            <a:ahLst/>
            <a:cxnLst/>
            <a:rect r="r" b="b" t="t" l="l"/>
            <a:pathLst>
              <a:path h="3526974" w="5551457">
                <a:moveTo>
                  <a:pt x="0" y="0"/>
                </a:moveTo>
                <a:lnTo>
                  <a:pt x="5551457" y="0"/>
                </a:lnTo>
                <a:lnTo>
                  <a:pt x="5551457" y="3526974"/>
                </a:lnTo>
                <a:lnTo>
                  <a:pt x="0" y="352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473663" y="3590271"/>
            <a:ext cx="3093890" cy="3081805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56719" r="223" b="-42838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5400000">
            <a:off x="6368983" y="4402855"/>
            <a:ext cx="5551457" cy="3526974"/>
          </a:xfrm>
          <a:custGeom>
            <a:avLst/>
            <a:gdLst/>
            <a:ahLst/>
            <a:cxnLst/>
            <a:rect r="r" b="b" t="t" l="l"/>
            <a:pathLst>
              <a:path h="3526974" w="5551457">
                <a:moveTo>
                  <a:pt x="0" y="0"/>
                </a:moveTo>
                <a:lnTo>
                  <a:pt x="5551457" y="0"/>
                </a:lnTo>
                <a:lnTo>
                  <a:pt x="5551457" y="3526974"/>
                </a:lnTo>
                <a:lnTo>
                  <a:pt x="0" y="352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0505660" y="4402855"/>
            <a:ext cx="5551457" cy="3526974"/>
          </a:xfrm>
          <a:custGeom>
            <a:avLst/>
            <a:gdLst/>
            <a:ahLst/>
            <a:cxnLst/>
            <a:rect r="r" b="b" t="t" l="l"/>
            <a:pathLst>
              <a:path h="3526974" w="5551457">
                <a:moveTo>
                  <a:pt x="0" y="0"/>
                </a:moveTo>
                <a:lnTo>
                  <a:pt x="5551457" y="0"/>
                </a:lnTo>
                <a:lnTo>
                  <a:pt x="5551457" y="3526974"/>
                </a:lnTo>
                <a:lnTo>
                  <a:pt x="0" y="352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720447" y="3590271"/>
            <a:ext cx="3093890" cy="3081805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631" r="223" b="-263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583770" y="3590271"/>
            <a:ext cx="3093890" cy="3081805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746" r="223" b="-1674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421141" y="6955322"/>
            <a:ext cx="3121883" cy="79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630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Ismael </a:t>
            </a:r>
          </a:p>
          <a:p>
            <a:pPr algn="ctr">
              <a:lnSpc>
                <a:spcPts val="3156"/>
              </a:lnSpc>
            </a:pPr>
            <a:r>
              <a:rPr lang="en-US" sz="2630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León Cal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90904" y="8019767"/>
            <a:ext cx="2631414" cy="69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347" spc="117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Ciencias Empresariales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06387" y="6955322"/>
            <a:ext cx="297127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9"/>
              </a:lnSpc>
            </a:pPr>
            <a:r>
              <a:rPr lang="en-US" sz="2633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Adrián Rodríguez Diez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29004" y="8019767"/>
            <a:ext cx="2631414" cy="34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347" spc="117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20447" y="6955470"/>
            <a:ext cx="3121883" cy="79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630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Brais </a:t>
            </a:r>
          </a:p>
          <a:p>
            <a:pPr algn="ctr">
              <a:lnSpc>
                <a:spcPts val="3156"/>
              </a:lnSpc>
            </a:pPr>
            <a:r>
              <a:rPr lang="en-US" sz="2630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Añón Varela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65681" y="8019767"/>
            <a:ext cx="2631414" cy="69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347" spc="117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Ciencias Empresariales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80502" y="1698223"/>
            <a:ext cx="7845600" cy="872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Nosotros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7714" y="613336"/>
            <a:ext cx="5550676" cy="9673664"/>
          </a:xfrm>
          <a:custGeom>
            <a:avLst/>
            <a:gdLst/>
            <a:ahLst/>
            <a:cxnLst/>
            <a:rect r="r" b="b" t="t" l="l"/>
            <a:pathLst>
              <a:path h="9673664" w="5550676">
                <a:moveTo>
                  <a:pt x="0" y="0"/>
                </a:moveTo>
                <a:lnTo>
                  <a:pt x="5550677" y="0"/>
                </a:lnTo>
                <a:lnTo>
                  <a:pt x="5550677" y="9673664"/>
                </a:lnTo>
                <a:lnTo>
                  <a:pt x="0" y="967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25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737714" y="0"/>
            <a:ext cx="5550676" cy="613336"/>
          </a:xfrm>
          <a:custGeom>
            <a:avLst/>
            <a:gdLst/>
            <a:ahLst/>
            <a:cxnLst/>
            <a:rect r="r" b="b" t="t" l="l"/>
            <a:pathLst>
              <a:path h="613336" w="5550676">
                <a:moveTo>
                  <a:pt x="0" y="0"/>
                </a:moveTo>
                <a:lnTo>
                  <a:pt x="5550677" y="0"/>
                </a:lnTo>
                <a:lnTo>
                  <a:pt x="5550677" y="613336"/>
                </a:lnTo>
                <a:lnTo>
                  <a:pt x="0" y="613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" r="0" b="-1065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4382783" y="548185"/>
            <a:ext cx="3026172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TWEEDE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4468" y="0"/>
            <a:ext cx="5538406" cy="10287000"/>
          </a:xfrm>
          <a:custGeom>
            <a:avLst/>
            <a:gdLst/>
            <a:ahLst/>
            <a:cxnLst/>
            <a:rect r="r" b="b" t="t" l="l"/>
            <a:pathLst>
              <a:path h="10287000" w="5538406">
                <a:moveTo>
                  <a:pt x="0" y="0"/>
                </a:moveTo>
                <a:lnTo>
                  <a:pt x="5538406" y="0"/>
                </a:lnTo>
                <a:lnTo>
                  <a:pt x="55384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7" t="0" r="-467" b="-37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2874" y="5832323"/>
            <a:ext cx="3230114" cy="4454677"/>
          </a:xfrm>
          <a:custGeom>
            <a:avLst/>
            <a:gdLst/>
            <a:ahLst/>
            <a:cxnLst/>
            <a:rect r="r" b="b" t="t" l="l"/>
            <a:pathLst>
              <a:path h="4454677" w="3230114">
                <a:moveTo>
                  <a:pt x="0" y="0"/>
                </a:moveTo>
                <a:lnTo>
                  <a:pt x="3230114" y="0"/>
                </a:lnTo>
                <a:lnTo>
                  <a:pt x="3230114" y="4454677"/>
                </a:lnTo>
                <a:lnTo>
                  <a:pt x="0" y="4454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0" r="0" b="-18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4382783" y="548185"/>
            <a:ext cx="3026172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TWEEDE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05555" y="3510346"/>
            <a:ext cx="380297" cy="362766"/>
            <a:chOff x="0" y="0"/>
            <a:chExt cx="587326" cy="560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35419" y="1355253"/>
            <a:ext cx="1720101" cy="2064402"/>
            <a:chOff x="0" y="0"/>
            <a:chExt cx="2656504" cy="3188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474751" y="3510346"/>
            <a:ext cx="380297" cy="362766"/>
            <a:chOff x="0" y="0"/>
            <a:chExt cx="587326" cy="5602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04615" y="1355253"/>
            <a:ext cx="1720101" cy="2064402"/>
            <a:chOff x="0" y="0"/>
            <a:chExt cx="2656504" cy="31882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842043" y="3510346"/>
            <a:ext cx="380297" cy="362766"/>
            <a:chOff x="0" y="0"/>
            <a:chExt cx="587326" cy="560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171907" y="1355253"/>
            <a:ext cx="1720101" cy="2064402"/>
            <a:chOff x="0" y="0"/>
            <a:chExt cx="2656504" cy="31882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209335" y="3510346"/>
            <a:ext cx="380297" cy="362766"/>
            <a:chOff x="0" y="0"/>
            <a:chExt cx="587326" cy="5602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539199" y="1355253"/>
            <a:ext cx="1720101" cy="2064402"/>
            <a:chOff x="0" y="0"/>
            <a:chExt cx="2656504" cy="31882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903977" y="1596132"/>
            <a:ext cx="4290470" cy="16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Futuras metas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991319" y="1673690"/>
            <a:ext cx="608302" cy="1121223"/>
          </a:xfrm>
          <a:custGeom>
            <a:avLst/>
            <a:gdLst/>
            <a:ahLst/>
            <a:cxnLst/>
            <a:rect r="r" b="b" t="t" l="l"/>
            <a:pathLst>
              <a:path h="1121223" w="608302">
                <a:moveTo>
                  <a:pt x="0" y="0"/>
                </a:moveTo>
                <a:lnTo>
                  <a:pt x="608301" y="0"/>
                </a:lnTo>
                <a:lnTo>
                  <a:pt x="608301" y="1121223"/>
                </a:lnTo>
                <a:lnTo>
                  <a:pt x="0" y="1121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75160" y="1733804"/>
            <a:ext cx="979480" cy="910026"/>
          </a:xfrm>
          <a:custGeom>
            <a:avLst/>
            <a:gdLst/>
            <a:ahLst/>
            <a:cxnLst/>
            <a:rect r="r" b="b" t="t" l="l"/>
            <a:pathLst>
              <a:path h="910026" w="979480">
                <a:moveTo>
                  <a:pt x="0" y="0"/>
                </a:moveTo>
                <a:lnTo>
                  <a:pt x="979479" y="0"/>
                </a:lnTo>
                <a:lnTo>
                  <a:pt x="979479" y="910025"/>
                </a:lnTo>
                <a:lnTo>
                  <a:pt x="0" y="910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62797" y="1694203"/>
            <a:ext cx="938789" cy="1080196"/>
          </a:xfrm>
          <a:custGeom>
            <a:avLst/>
            <a:gdLst/>
            <a:ahLst/>
            <a:cxnLst/>
            <a:rect r="r" b="b" t="t" l="l"/>
            <a:pathLst>
              <a:path h="1080196" w="938789">
                <a:moveTo>
                  <a:pt x="0" y="0"/>
                </a:moveTo>
                <a:lnTo>
                  <a:pt x="938789" y="0"/>
                </a:lnTo>
                <a:lnTo>
                  <a:pt x="938789" y="1080196"/>
                </a:lnTo>
                <a:lnTo>
                  <a:pt x="0" y="10801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850062" y="1875832"/>
            <a:ext cx="1098375" cy="716939"/>
          </a:xfrm>
          <a:custGeom>
            <a:avLst/>
            <a:gdLst/>
            <a:ahLst/>
            <a:cxnLst/>
            <a:rect r="r" b="b" t="t" l="l"/>
            <a:pathLst>
              <a:path h="716939" w="1098375">
                <a:moveTo>
                  <a:pt x="0" y="0"/>
                </a:moveTo>
                <a:lnTo>
                  <a:pt x="1098375" y="0"/>
                </a:lnTo>
                <a:lnTo>
                  <a:pt x="1098375" y="716939"/>
                </a:lnTo>
                <a:lnTo>
                  <a:pt x="0" y="716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 Aplicación móvil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03977" y="4902844"/>
            <a:ext cx="5503555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 Ventas entre PE/Polígonos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03977" y="6489026"/>
            <a:ext cx="4290470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 Gestionar envíos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03977" y="8073239"/>
            <a:ext cx="4875600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 Plataformas de pago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615698" y="3968362"/>
            <a:ext cx="8735127" cy="6811477"/>
            <a:chOff x="0" y="0"/>
            <a:chExt cx="6350000" cy="49516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13"/>
              <a:stretch>
                <a:fillRect l="-8520" t="0" r="-852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true" flipV="true" rot="-10800000">
            <a:off x="9543936" y="7775069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8744064" y="2511931"/>
                </a:moveTo>
                <a:lnTo>
                  <a:pt x="0" y="2511931"/>
                </a:lnTo>
                <a:lnTo>
                  <a:pt x="0" y="0"/>
                </a:lnTo>
                <a:lnTo>
                  <a:pt x="8744064" y="0"/>
                </a:lnTo>
                <a:lnTo>
                  <a:pt x="8744064" y="2511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230883" y="4402855"/>
            <a:ext cx="5551457" cy="3526974"/>
          </a:xfrm>
          <a:custGeom>
            <a:avLst/>
            <a:gdLst/>
            <a:ahLst/>
            <a:cxnLst/>
            <a:rect r="r" b="b" t="t" l="l"/>
            <a:pathLst>
              <a:path h="3526974" w="5551457">
                <a:moveTo>
                  <a:pt x="0" y="0"/>
                </a:moveTo>
                <a:lnTo>
                  <a:pt x="5551457" y="0"/>
                </a:lnTo>
                <a:lnTo>
                  <a:pt x="5551457" y="3526974"/>
                </a:lnTo>
                <a:lnTo>
                  <a:pt x="0" y="352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473663" y="3590271"/>
            <a:ext cx="3093890" cy="3081805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56719" r="223" b="-42838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5400000">
            <a:off x="6368983" y="4402855"/>
            <a:ext cx="5551457" cy="3526974"/>
          </a:xfrm>
          <a:custGeom>
            <a:avLst/>
            <a:gdLst/>
            <a:ahLst/>
            <a:cxnLst/>
            <a:rect r="r" b="b" t="t" l="l"/>
            <a:pathLst>
              <a:path h="3526974" w="5551457">
                <a:moveTo>
                  <a:pt x="0" y="0"/>
                </a:moveTo>
                <a:lnTo>
                  <a:pt x="5551457" y="0"/>
                </a:lnTo>
                <a:lnTo>
                  <a:pt x="5551457" y="3526974"/>
                </a:lnTo>
                <a:lnTo>
                  <a:pt x="0" y="352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0491664" y="4308371"/>
            <a:ext cx="5551457" cy="3526974"/>
          </a:xfrm>
          <a:custGeom>
            <a:avLst/>
            <a:gdLst/>
            <a:ahLst/>
            <a:cxnLst/>
            <a:rect r="r" b="b" t="t" l="l"/>
            <a:pathLst>
              <a:path h="3526974" w="5551457">
                <a:moveTo>
                  <a:pt x="0" y="0"/>
                </a:moveTo>
                <a:lnTo>
                  <a:pt x="5551457" y="0"/>
                </a:lnTo>
                <a:lnTo>
                  <a:pt x="5551457" y="3526974"/>
                </a:lnTo>
                <a:lnTo>
                  <a:pt x="0" y="352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720447" y="3590271"/>
            <a:ext cx="3093890" cy="3081805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631" r="223" b="-263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583770" y="3590271"/>
            <a:ext cx="3093890" cy="3081805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746" r="223" b="-1674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1540" y="3296129"/>
            <a:ext cx="2969056" cy="1717665"/>
            <a:chOff x="0" y="0"/>
            <a:chExt cx="3958741" cy="22902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144802" y="0"/>
              <a:ext cx="1669137" cy="1738054"/>
            </a:xfrm>
            <a:custGeom>
              <a:avLst/>
              <a:gdLst/>
              <a:ahLst/>
              <a:cxnLst/>
              <a:rect r="r" b="b" t="t" l="l"/>
              <a:pathLst>
                <a:path h="1738054" w="1669137">
                  <a:moveTo>
                    <a:pt x="0" y="0"/>
                  </a:moveTo>
                  <a:lnTo>
                    <a:pt x="1669137" y="0"/>
                  </a:lnTo>
                  <a:lnTo>
                    <a:pt x="1669137" y="1738054"/>
                  </a:lnTo>
                  <a:lnTo>
                    <a:pt x="0" y="1738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1690429"/>
              <a:ext cx="3958741" cy="599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7"/>
                </a:lnSpc>
              </a:pPr>
              <a:r>
                <a:rPr lang="en-US" sz="2748" spc="137">
                  <a:solidFill>
                    <a:srgbClr val="1C573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Tweede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628584" y="7833954"/>
            <a:ext cx="566835" cy="566835"/>
          </a:xfrm>
          <a:custGeom>
            <a:avLst/>
            <a:gdLst/>
            <a:ahLst/>
            <a:cxnLst/>
            <a:rect r="r" b="b" t="t" l="l"/>
            <a:pathLst>
              <a:path h="566835" w="566835">
                <a:moveTo>
                  <a:pt x="0" y="0"/>
                </a:moveTo>
                <a:lnTo>
                  <a:pt x="566835" y="0"/>
                </a:lnTo>
                <a:lnTo>
                  <a:pt x="566835" y="566835"/>
                </a:lnTo>
                <a:lnTo>
                  <a:pt x="0" y="566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590894" y="7831599"/>
            <a:ext cx="566835" cy="566835"/>
          </a:xfrm>
          <a:custGeom>
            <a:avLst/>
            <a:gdLst/>
            <a:ahLst/>
            <a:cxnLst/>
            <a:rect r="r" b="b" t="t" l="l"/>
            <a:pathLst>
              <a:path h="566835" w="566835">
                <a:moveTo>
                  <a:pt x="0" y="0"/>
                </a:moveTo>
                <a:lnTo>
                  <a:pt x="566835" y="0"/>
                </a:lnTo>
                <a:lnTo>
                  <a:pt x="566835" y="566835"/>
                </a:lnTo>
                <a:lnTo>
                  <a:pt x="0" y="566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879748" y="7831599"/>
            <a:ext cx="566835" cy="566835"/>
          </a:xfrm>
          <a:custGeom>
            <a:avLst/>
            <a:gdLst/>
            <a:ahLst/>
            <a:cxnLst/>
            <a:rect r="r" b="b" t="t" l="l"/>
            <a:pathLst>
              <a:path h="566835" w="566835">
                <a:moveTo>
                  <a:pt x="0" y="0"/>
                </a:moveTo>
                <a:lnTo>
                  <a:pt x="566835" y="0"/>
                </a:lnTo>
                <a:lnTo>
                  <a:pt x="566835" y="566835"/>
                </a:lnTo>
                <a:lnTo>
                  <a:pt x="0" y="566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519283" y="8031647"/>
            <a:ext cx="3250855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7"/>
              </a:lnSpc>
              <a:spcBef>
                <a:spcPct val="0"/>
              </a:spcBef>
            </a:pPr>
            <a:r>
              <a:rPr lang="en-US" sz="1306" spc="65" strike="noStrike" u="sng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  <a:hlinkClick r:id="rId17" tooltip="http://linkedin.com/in/adrianrodriguezdiez"/>
              </a:rPr>
              <a:t>adrianrodriguezdiez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03905" y="8029292"/>
            <a:ext cx="3526974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7"/>
              </a:lnSpc>
              <a:spcBef>
                <a:spcPct val="0"/>
              </a:spcBef>
            </a:pPr>
            <a:r>
              <a:rPr lang="en-US" sz="1306" spc="65" u="sng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  <a:hlinkClick r:id="rId18" tooltip="http://www.linkedin.com/in/brais-a%C3%B1%C3%B3n-varela"/>
              </a:rPr>
              <a:t>brais-añón-varela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21141" y="6955322"/>
            <a:ext cx="3121883" cy="79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630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Ismael </a:t>
            </a:r>
          </a:p>
          <a:p>
            <a:pPr algn="ctr">
              <a:lnSpc>
                <a:spcPts val="3156"/>
              </a:lnSpc>
            </a:pPr>
            <a:r>
              <a:rPr lang="en-US" sz="2630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León Cal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73663" y="8029292"/>
            <a:ext cx="3069361" cy="18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"/>
              </a:lnSpc>
            </a:pPr>
            <a:r>
              <a:rPr lang="en-US" sz="1306" spc="65" u="sng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  <a:hlinkClick r:id="rId19" tooltip="https://www.linkedin.com/in/ismaelleoncal"/>
              </a:rPr>
              <a:t>ismaelleoncal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06387" y="6955322"/>
            <a:ext cx="297127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9"/>
              </a:lnSpc>
            </a:pPr>
            <a:r>
              <a:rPr lang="en-US" sz="2633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Adrián Rodríguez Diez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20447" y="6955470"/>
            <a:ext cx="3121883" cy="79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630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Brais </a:t>
            </a:r>
          </a:p>
          <a:p>
            <a:pPr algn="ctr">
              <a:lnSpc>
                <a:spcPts val="3156"/>
              </a:lnSpc>
            </a:pPr>
            <a:r>
              <a:rPr lang="en-US" sz="2630" spc="13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Añón Varela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80502" y="1698223"/>
            <a:ext cx="7845600" cy="87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MUCHAS GRACIAS!</a:t>
            </a:r>
            <a:r>
              <a:rPr lang="en-US" sz="5921" spc="207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!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33842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69019" y="5143500"/>
            <a:ext cx="1017953" cy="1017953"/>
          </a:xfrm>
          <a:custGeom>
            <a:avLst/>
            <a:gdLst/>
            <a:ahLst/>
            <a:cxnLst/>
            <a:rect r="r" b="b" t="t" l="l"/>
            <a:pathLst>
              <a:path h="1017953" w="1017953">
                <a:moveTo>
                  <a:pt x="0" y="0"/>
                </a:moveTo>
                <a:lnTo>
                  <a:pt x="1017954" y="0"/>
                </a:lnTo>
                <a:lnTo>
                  <a:pt x="1017954" y="1017953"/>
                </a:lnTo>
                <a:lnTo>
                  <a:pt x="0" y="101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70137" y="5143500"/>
            <a:ext cx="1137956" cy="1017953"/>
          </a:xfrm>
          <a:custGeom>
            <a:avLst/>
            <a:gdLst/>
            <a:ahLst/>
            <a:cxnLst/>
            <a:rect r="r" b="b" t="t" l="l"/>
            <a:pathLst>
              <a:path h="1017953" w="1137956">
                <a:moveTo>
                  <a:pt x="0" y="0"/>
                </a:moveTo>
                <a:lnTo>
                  <a:pt x="1137956" y="0"/>
                </a:lnTo>
                <a:lnTo>
                  <a:pt x="1137956" y="1017953"/>
                </a:lnTo>
                <a:lnTo>
                  <a:pt x="0" y="1017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75955" y="1317753"/>
            <a:ext cx="9515774" cy="154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COMPETENCIAS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04651" y="6615430"/>
            <a:ext cx="2732632" cy="79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Desarrollo de software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32683" y="6542024"/>
            <a:ext cx="3412864" cy="79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Análisis y visión de negocio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6967" y="7876128"/>
            <a:ext cx="4468000" cy="61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Acercamiento a JAVA, SQL, HTML, CSS, Angular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57728" y="7729745"/>
            <a:ext cx="4468000" cy="300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Sprint reviews, QA testing, JIRA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74979" indent="-237490" lvl="1">
                <a:lnSpc>
                  <a:spcPts val="28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5739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9899" y="664992"/>
            <a:ext cx="15808989" cy="8957016"/>
          </a:xfrm>
          <a:custGeom>
            <a:avLst/>
            <a:gdLst/>
            <a:ahLst/>
            <a:cxnLst/>
            <a:rect r="r" b="b" t="t" l="l"/>
            <a:pathLst>
              <a:path h="8957016" w="15808989">
                <a:moveTo>
                  <a:pt x="0" y="0"/>
                </a:moveTo>
                <a:lnTo>
                  <a:pt x="15808990" y="0"/>
                </a:lnTo>
                <a:lnTo>
                  <a:pt x="15808990" y="8957016"/>
                </a:lnTo>
                <a:lnTo>
                  <a:pt x="0" y="8957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47" t="0" r="-4347" b="0"/>
            </a:stretch>
          </a:blipFill>
          <a:ln w="95250" cap="sq">
            <a:solidFill>
              <a:srgbClr val="1C5739"/>
            </a:solidFill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5739">
                <a:alpha val="6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29111" y="664992"/>
            <a:ext cx="15829777" cy="8957016"/>
          </a:xfrm>
          <a:custGeom>
            <a:avLst/>
            <a:gdLst/>
            <a:ahLst/>
            <a:cxnLst/>
            <a:rect r="r" b="b" t="t" l="l"/>
            <a:pathLst>
              <a:path h="8957016" w="15829777">
                <a:moveTo>
                  <a:pt x="0" y="0"/>
                </a:moveTo>
                <a:lnTo>
                  <a:pt x="15829778" y="0"/>
                </a:lnTo>
                <a:lnTo>
                  <a:pt x="15829778" y="8957016"/>
                </a:lnTo>
                <a:lnTo>
                  <a:pt x="0" y="8957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1C5739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5726" y="4506465"/>
            <a:ext cx="2673951" cy="1546862"/>
            <a:chOff x="0" y="0"/>
            <a:chExt cx="3565268" cy="2062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31016" y="0"/>
              <a:ext cx="1503236" cy="1565303"/>
            </a:xfrm>
            <a:custGeom>
              <a:avLst/>
              <a:gdLst/>
              <a:ahLst/>
              <a:cxnLst/>
              <a:rect r="r" b="b" t="t" l="l"/>
              <a:pathLst>
                <a:path h="1565303" w="1503236">
                  <a:moveTo>
                    <a:pt x="0" y="0"/>
                  </a:moveTo>
                  <a:lnTo>
                    <a:pt x="1503236" y="0"/>
                  </a:lnTo>
                  <a:lnTo>
                    <a:pt x="1503236" y="1565303"/>
                  </a:lnTo>
                  <a:lnTo>
                    <a:pt x="0" y="1565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17678"/>
              <a:ext cx="3565268" cy="544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28142" y="4439906"/>
            <a:ext cx="10756200" cy="177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TWEEDE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 l="0" t="-92914" r="0" b="-92914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667020" y="6078739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16933643" y="3949606"/>
                </a:moveTo>
                <a:lnTo>
                  <a:pt x="0" y="3949606"/>
                </a:lnTo>
                <a:lnTo>
                  <a:pt x="0" y="0"/>
                </a:lnTo>
                <a:lnTo>
                  <a:pt x="16933643" y="0"/>
                </a:lnTo>
                <a:lnTo>
                  <a:pt x="16933643" y="3949606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 l="0" t="-92914" r="0" b="-92914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7020" y="395051"/>
            <a:ext cx="16933642" cy="3949605"/>
            <a:chOff x="0" y="0"/>
            <a:chExt cx="4459889" cy="10402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59889" cy="1040225"/>
            </a:xfrm>
            <a:custGeom>
              <a:avLst/>
              <a:gdLst/>
              <a:ahLst/>
              <a:cxnLst/>
              <a:rect r="r" b="b" t="t" l="l"/>
              <a:pathLst>
                <a:path h="1040225" w="4459889">
                  <a:moveTo>
                    <a:pt x="0" y="0"/>
                  </a:moveTo>
                  <a:lnTo>
                    <a:pt x="4459889" y="0"/>
                  </a:lnTo>
                  <a:lnTo>
                    <a:pt x="4459889" y="1040225"/>
                  </a:lnTo>
                  <a:lnTo>
                    <a:pt x="0" y="1040225"/>
                  </a:lnTo>
                  <a:close/>
                </a:path>
              </a:pathLst>
            </a:custGeom>
            <a:solidFill>
              <a:srgbClr val="1C5739">
                <a:alpha val="64706"/>
              </a:srgbClr>
            </a:solidFill>
            <a:ln w="38100" cap="sq">
              <a:solidFill>
                <a:srgbClr val="1C5739">
                  <a:alpha val="6470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459889" cy="1059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7020" y="6078739"/>
            <a:ext cx="16933642" cy="3949605"/>
            <a:chOff x="0" y="0"/>
            <a:chExt cx="4459889" cy="1040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59889" cy="1040225"/>
            </a:xfrm>
            <a:custGeom>
              <a:avLst/>
              <a:gdLst/>
              <a:ahLst/>
              <a:cxnLst/>
              <a:rect r="r" b="b" t="t" l="l"/>
              <a:pathLst>
                <a:path h="1040225" w="4459889">
                  <a:moveTo>
                    <a:pt x="0" y="0"/>
                  </a:moveTo>
                  <a:lnTo>
                    <a:pt x="4459889" y="0"/>
                  </a:lnTo>
                  <a:lnTo>
                    <a:pt x="4459889" y="1040225"/>
                  </a:lnTo>
                  <a:lnTo>
                    <a:pt x="0" y="1040225"/>
                  </a:lnTo>
                  <a:close/>
                </a:path>
              </a:pathLst>
            </a:custGeom>
            <a:solidFill>
              <a:srgbClr val="1C5739">
                <a:alpha val="64706"/>
              </a:srgbClr>
            </a:solidFill>
            <a:ln w="38100" cap="sq">
              <a:solidFill>
                <a:srgbClr val="1C5739">
                  <a:alpha val="6470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459889" cy="1059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82500" y="3600450"/>
            <a:ext cx="12323000" cy="3086100"/>
            <a:chOff x="0" y="0"/>
            <a:chExt cx="3245564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45564" cy="812800"/>
            </a:xfrm>
            <a:custGeom>
              <a:avLst/>
              <a:gdLst/>
              <a:ahLst/>
              <a:cxnLst/>
              <a:rect r="r" b="b" t="t" l="l"/>
              <a:pathLst>
                <a:path h="812800" w="3245564">
                  <a:moveTo>
                    <a:pt x="0" y="0"/>
                  </a:moveTo>
                  <a:lnTo>
                    <a:pt x="3245564" y="0"/>
                  </a:lnTo>
                  <a:lnTo>
                    <a:pt x="324556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1C573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3245564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01208" y="459156"/>
            <a:ext cx="11229309" cy="1537801"/>
            <a:chOff x="0" y="0"/>
            <a:chExt cx="13995661" cy="19166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052572" cy="1963166"/>
            </a:xfrm>
            <a:custGeom>
              <a:avLst/>
              <a:gdLst/>
              <a:ahLst/>
              <a:cxnLst/>
              <a:rect r="r" b="b" t="t" l="l"/>
              <a:pathLst>
                <a:path h="1963166" w="14052572">
                  <a:moveTo>
                    <a:pt x="12269880" y="0"/>
                  </a:moveTo>
                  <a:lnTo>
                    <a:pt x="0" y="0"/>
                  </a:lnTo>
                  <a:lnTo>
                    <a:pt x="1590107" y="837565"/>
                  </a:lnTo>
                  <a:cubicBezTo>
                    <a:pt x="1665069" y="877062"/>
                    <a:pt x="1703634" y="929386"/>
                    <a:pt x="1703634" y="981583"/>
                  </a:cubicBezTo>
                  <a:cubicBezTo>
                    <a:pt x="1703634" y="1033780"/>
                    <a:pt x="1666274" y="1085596"/>
                    <a:pt x="1590107" y="1125601"/>
                  </a:cubicBezTo>
                  <a:lnTo>
                    <a:pt x="1205" y="1963166"/>
                  </a:lnTo>
                  <a:lnTo>
                    <a:pt x="12268916" y="1963166"/>
                  </a:lnTo>
                  <a:lnTo>
                    <a:pt x="14052572" y="981583"/>
                  </a:lnTo>
                  <a:lnTo>
                    <a:pt x="12269880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291765" y="2183243"/>
            <a:ext cx="1165193" cy="1910409"/>
            <a:chOff x="0" y="0"/>
            <a:chExt cx="1452240" cy="23810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837245" y="2845001"/>
            <a:ext cx="325815" cy="605415"/>
            <a:chOff x="0" y="0"/>
            <a:chExt cx="406080" cy="7545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905561" y="2369565"/>
            <a:ext cx="5918974" cy="1537801"/>
            <a:chOff x="0" y="0"/>
            <a:chExt cx="7377120" cy="19166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376398" y="4102913"/>
            <a:ext cx="1164616" cy="1910409"/>
            <a:chOff x="0" y="0"/>
            <a:chExt cx="1451520" cy="2381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632891" y="4755410"/>
            <a:ext cx="325815" cy="605415"/>
            <a:chOff x="0" y="0"/>
            <a:chExt cx="406080" cy="7545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939064" y="4279974"/>
            <a:ext cx="6262747" cy="1537801"/>
            <a:chOff x="0" y="0"/>
            <a:chExt cx="7805581" cy="19166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862492" cy="1963166"/>
            </a:xfrm>
            <a:custGeom>
              <a:avLst/>
              <a:gdLst/>
              <a:ahLst/>
              <a:cxnLst/>
              <a:rect r="r" b="b" t="t" l="l"/>
              <a:pathLst>
                <a:path h="1963166" w="7862492">
                  <a:moveTo>
                    <a:pt x="6843088" y="0"/>
                  </a:moveTo>
                  <a:lnTo>
                    <a:pt x="0" y="0"/>
                  </a:lnTo>
                  <a:lnTo>
                    <a:pt x="886826" y="837565"/>
                  </a:lnTo>
                  <a:cubicBezTo>
                    <a:pt x="928633" y="877062"/>
                    <a:pt x="950141" y="929386"/>
                    <a:pt x="950141" y="981583"/>
                  </a:cubicBezTo>
                  <a:cubicBezTo>
                    <a:pt x="950141" y="1033780"/>
                    <a:pt x="929305" y="1085596"/>
                    <a:pt x="886826" y="1125601"/>
                  </a:cubicBezTo>
                  <a:lnTo>
                    <a:pt x="672" y="1963166"/>
                  </a:lnTo>
                  <a:lnTo>
                    <a:pt x="6842551" y="1963166"/>
                  </a:lnTo>
                  <a:lnTo>
                    <a:pt x="7862492" y="981583"/>
                  </a:lnTo>
                  <a:lnTo>
                    <a:pt x="6843088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128857" y="6086426"/>
            <a:ext cx="1165193" cy="1910409"/>
            <a:chOff x="0" y="0"/>
            <a:chExt cx="1452240" cy="23810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711454" y="6739212"/>
            <a:ext cx="325815" cy="605415"/>
            <a:chOff x="0" y="0"/>
            <a:chExt cx="406080" cy="7545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779770" y="6263776"/>
            <a:ext cx="5918974" cy="1537801"/>
            <a:chOff x="0" y="0"/>
            <a:chExt cx="7377120" cy="19166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0125251" y="2556906"/>
            <a:ext cx="976021" cy="1071481"/>
          </a:xfrm>
          <a:custGeom>
            <a:avLst/>
            <a:gdLst/>
            <a:ahLst/>
            <a:cxnLst/>
            <a:rect r="r" b="b" t="t" l="l"/>
            <a:pathLst>
              <a:path h="1071481" w="976021">
                <a:moveTo>
                  <a:pt x="0" y="0"/>
                </a:moveTo>
                <a:lnTo>
                  <a:pt x="976021" y="0"/>
                </a:lnTo>
                <a:lnTo>
                  <a:pt x="976021" y="1071480"/>
                </a:lnTo>
                <a:lnTo>
                  <a:pt x="0" y="10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661172" y="4600515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097398" y="6609023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7157769" y="8073255"/>
            <a:ext cx="1164616" cy="1910409"/>
            <a:chOff x="0" y="0"/>
            <a:chExt cx="1451520" cy="23810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414262" y="8723014"/>
            <a:ext cx="325815" cy="605415"/>
            <a:chOff x="0" y="0"/>
            <a:chExt cx="406080" cy="7545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7720436" y="8247578"/>
            <a:ext cx="6481375" cy="1537801"/>
            <a:chOff x="0" y="0"/>
            <a:chExt cx="8078069" cy="19166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349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8134980">
                  <a:moveTo>
                    <a:pt x="7081975" y="0"/>
                  </a:moveTo>
                  <a:lnTo>
                    <a:pt x="0" y="0"/>
                  </a:lnTo>
                  <a:lnTo>
                    <a:pt x="917784" y="837565"/>
                  </a:lnTo>
                  <a:cubicBezTo>
                    <a:pt x="961051" y="877062"/>
                    <a:pt x="983310" y="929386"/>
                    <a:pt x="983310" y="981583"/>
                  </a:cubicBezTo>
                  <a:cubicBezTo>
                    <a:pt x="983310" y="1033780"/>
                    <a:pt x="961746" y="1085596"/>
                    <a:pt x="917784" y="1125601"/>
                  </a:cubicBezTo>
                  <a:lnTo>
                    <a:pt x="696" y="1963166"/>
                  </a:lnTo>
                  <a:lnTo>
                    <a:pt x="7081420" y="1963166"/>
                  </a:lnTo>
                  <a:lnTo>
                    <a:pt x="8134980" y="981583"/>
                  </a:lnTo>
                  <a:lnTo>
                    <a:pt x="708197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8657129" y="8652602"/>
            <a:ext cx="766391" cy="745663"/>
          </a:xfrm>
          <a:custGeom>
            <a:avLst/>
            <a:gdLst/>
            <a:ahLst/>
            <a:cxnLst/>
            <a:rect r="r" b="b" t="t" l="l"/>
            <a:pathLst>
              <a:path h="745663" w="766391">
                <a:moveTo>
                  <a:pt x="0" y="0"/>
                </a:moveTo>
                <a:lnTo>
                  <a:pt x="766391" y="0"/>
                </a:lnTo>
                <a:lnTo>
                  <a:pt x="766391" y="745662"/>
                </a:lnTo>
                <a:lnTo>
                  <a:pt x="0" y="745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95769" y="828675"/>
            <a:ext cx="5605439" cy="110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Why?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01989" y="798073"/>
            <a:ext cx="7529393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1"/>
              </a:lnSpc>
              <a:spcBef>
                <a:spcPct val="0"/>
              </a:spcBef>
            </a:pPr>
            <a:r>
              <a:rPr lang="en-US" b="true" sz="2400" spc="23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Plataforma para dar salida a elementos empresariales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14991" y="2676363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847153" y="4893199"/>
            <a:ext cx="3636065" cy="24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Obtener rentabilidad económica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94774" y="4612535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189200" y="6570574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718831" y="3002734"/>
            <a:ext cx="1938298" cy="24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Liberar espacio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13972" y="1984849"/>
            <a:ext cx="3934942" cy="150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55"/>
              </a:lnSpc>
              <a:spcBef>
                <a:spcPct val="0"/>
              </a:spcBef>
            </a:pPr>
            <a:r>
              <a:rPr lang="en-US" sz="1779" spc="17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¿Por qué elaboramos nuestro producto? ¿ Qué buscamos ofrecer? ¿Qué ventajas ofrecemos a nuestros usuarios?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294354" y="6781532"/>
            <a:ext cx="3881556" cy="49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Facilitar el acceso a elementos empresariales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66395" y="8768360"/>
            <a:ext cx="4507239" cy="49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Prolongar la vida útil de los elementos empresariales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294354" y="8545423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4110" y="3442596"/>
            <a:ext cx="4473739" cy="636748"/>
            <a:chOff x="0" y="0"/>
            <a:chExt cx="1178269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Empresas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54110" y="7902043"/>
            <a:ext cx="4473739" cy="1356257"/>
            <a:chOff x="0" y="0"/>
            <a:chExt cx="1178269" cy="3572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070"/>
                </a:lnSpc>
                <a:spcBef>
                  <a:spcPct val="0"/>
                </a:spcBef>
              </a:pPr>
              <a:r>
                <a:rPr lang="en-US" sz="1500" i="true" spc="15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Serán las encargadas de publicitar sus propios artículos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85561" y="3442596"/>
            <a:ext cx="4473739" cy="636748"/>
            <a:chOff x="0" y="0"/>
            <a:chExt cx="1178269" cy="167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Gestores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85561" y="7902043"/>
            <a:ext cx="4473739" cy="1356257"/>
            <a:chOff x="0" y="0"/>
            <a:chExt cx="1178269" cy="3572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070"/>
                </a:lnSpc>
                <a:spcBef>
                  <a:spcPct val="0"/>
                </a:spcBef>
              </a:pPr>
              <a:r>
                <a:rPr lang="en-US" sz="1500" i="true" spc="15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Tanto de parques empresariales como de polígonos industriales serán nuestros intermediarios con las empresas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19836" y="3442596"/>
            <a:ext cx="4473739" cy="636748"/>
            <a:chOff x="0" y="0"/>
            <a:chExt cx="1178269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Empleados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119836" y="7902043"/>
            <a:ext cx="4473739" cy="1356257"/>
            <a:chOff x="0" y="0"/>
            <a:chExt cx="1178269" cy="3572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070"/>
                </a:lnSpc>
                <a:spcBef>
                  <a:spcPct val="0"/>
                </a:spcBef>
              </a:pPr>
              <a:r>
                <a:rPr lang="en-US" sz="1500" i="true" spc="15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Dispondrán de un periodo de preferencia para acceder a productos de su empresa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119836" y="4079343"/>
            <a:ext cx="4473739" cy="3822699"/>
          </a:xfrm>
          <a:custGeom>
            <a:avLst/>
            <a:gdLst/>
            <a:ahLst/>
            <a:cxnLst/>
            <a:rect r="r" b="b" t="t" l="l"/>
            <a:pathLst>
              <a:path h="3822699" w="4473739">
                <a:moveTo>
                  <a:pt x="0" y="0"/>
                </a:moveTo>
                <a:lnTo>
                  <a:pt x="4473739" y="0"/>
                </a:lnTo>
                <a:lnTo>
                  <a:pt x="4473739" y="3822700"/>
                </a:lnTo>
                <a:lnTo>
                  <a:pt x="0" y="382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586" t="-8113" r="-11586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785561" y="4079343"/>
            <a:ext cx="4473739" cy="3856124"/>
          </a:xfrm>
          <a:custGeom>
            <a:avLst/>
            <a:gdLst/>
            <a:ahLst/>
            <a:cxnLst/>
            <a:rect r="r" b="b" t="t" l="l"/>
            <a:pathLst>
              <a:path h="3856124" w="4473739">
                <a:moveTo>
                  <a:pt x="0" y="0"/>
                </a:moveTo>
                <a:lnTo>
                  <a:pt x="4473739" y="0"/>
                </a:lnTo>
                <a:lnTo>
                  <a:pt x="4473739" y="3856124"/>
                </a:lnTo>
                <a:lnTo>
                  <a:pt x="0" y="3856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227" t="0" r="-63664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54110" y="4079343"/>
            <a:ext cx="4473739" cy="3831194"/>
          </a:xfrm>
          <a:custGeom>
            <a:avLst/>
            <a:gdLst/>
            <a:ahLst/>
            <a:cxnLst/>
            <a:rect r="r" b="b" t="t" l="l"/>
            <a:pathLst>
              <a:path h="3831194" w="4473739">
                <a:moveTo>
                  <a:pt x="0" y="0"/>
                </a:moveTo>
                <a:lnTo>
                  <a:pt x="4473739" y="0"/>
                </a:lnTo>
                <a:lnTo>
                  <a:pt x="4473739" y="3831194"/>
                </a:lnTo>
                <a:lnTo>
                  <a:pt x="0" y="38311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49" t="-221" r="-11236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90980" y="1117986"/>
            <a:ext cx="10713642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Usuarios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31524" y="3609348"/>
            <a:ext cx="2889039" cy="725042"/>
            <a:chOff x="0" y="0"/>
            <a:chExt cx="792168" cy="1988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92168" cy="24643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i="true">
                  <a:solidFill>
                    <a:srgbClr val="FDFBFB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Empleados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34888" y="3609348"/>
            <a:ext cx="2889039" cy="725042"/>
            <a:chOff x="0" y="0"/>
            <a:chExt cx="792168" cy="1988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92168" cy="24643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>
                <a:lnSpc>
                  <a:spcPts val="2800"/>
                </a:lnSpc>
              </a:pPr>
              <a:r>
                <a:rPr lang="en-US" sz="2000" i="true">
                  <a:solidFill>
                    <a:srgbClr val="FDFBFB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Usuarios externos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31979" y="3609348"/>
            <a:ext cx="2889039" cy="725042"/>
            <a:chOff x="0" y="0"/>
            <a:chExt cx="792168" cy="1988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92168" cy="24643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i="true">
                  <a:solidFill>
                    <a:srgbClr val="FDFBFB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Empresas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350120" y="4831063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5"/>
                </a:lnTo>
                <a:lnTo>
                  <a:pt x="0" y="902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79002" y="4831063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5"/>
                </a:lnTo>
                <a:lnTo>
                  <a:pt x="0" y="9026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28100" y="4831063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5"/>
                </a:lnTo>
                <a:lnTo>
                  <a:pt x="0" y="9026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864054" y="6065509"/>
            <a:ext cx="12559892" cy="3192791"/>
            <a:chOff x="0" y="0"/>
            <a:chExt cx="16746523" cy="4257055"/>
          </a:xfrm>
        </p:grpSpPr>
        <p:sp>
          <p:nvSpPr>
            <p:cNvPr name="AutoShape 16" id="16"/>
            <p:cNvSpPr/>
            <p:nvPr/>
          </p:nvSpPr>
          <p:spPr>
            <a:xfrm rot="-6897">
              <a:off x="9" y="16799"/>
              <a:ext cx="16746506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rot="0">
              <a:off x="25" y="2115827"/>
              <a:ext cx="16746472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rot="6897">
              <a:off x="9" y="4214856"/>
              <a:ext cx="16746506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2365559" y="1467917"/>
            <a:ext cx="7845600" cy="87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Nuestros usuarios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65559" y="2313013"/>
            <a:ext cx="6655458" cy="73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166" spc="212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 parques empresariales o polígonos industriales.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350120" y="6417934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179002" y="6417934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28100" y="6417934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350120" y="7986110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179002" y="7986110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528100" y="7986110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2864054" y="4799161"/>
            <a:ext cx="2889039" cy="725042"/>
            <a:chOff x="0" y="0"/>
            <a:chExt cx="792168" cy="19880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792168" cy="24643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i="true">
                  <a:solidFill>
                    <a:srgbClr val="FDFBFB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Publicar productos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864054" y="6386031"/>
            <a:ext cx="2889039" cy="725042"/>
            <a:chOff x="0" y="0"/>
            <a:chExt cx="792168" cy="19880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792168" cy="24643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i="true">
                  <a:solidFill>
                    <a:srgbClr val="FDFBFB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Comprar productos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864054" y="7986110"/>
            <a:ext cx="2889039" cy="855218"/>
            <a:chOff x="0" y="0"/>
            <a:chExt cx="792168" cy="23449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92168" cy="234499"/>
            </a:xfrm>
            <a:custGeom>
              <a:avLst/>
              <a:gdLst/>
              <a:ahLst/>
              <a:cxnLst/>
              <a:rect r="r" b="b" t="t" l="l"/>
              <a:pathLst>
                <a:path h="23449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34499"/>
                  </a:lnTo>
                  <a:lnTo>
                    <a:pt x="0" y="234499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792168" cy="282124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i="true">
                  <a:solidFill>
                    <a:srgbClr val="FDFBFB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Período de preferencia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3528100" y="4831063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5"/>
                </a:lnTo>
                <a:lnTo>
                  <a:pt x="0" y="902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519684" y="6417934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519684" y="7986110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7180555" y="7986110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5" y="0"/>
                </a:lnTo>
                <a:lnTo>
                  <a:pt x="902615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0350120" y="6417934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0350120" y="7986110"/>
            <a:ext cx="902614" cy="902614"/>
          </a:xfrm>
          <a:custGeom>
            <a:avLst/>
            <a:gdLst/>
            <a:ahLst/>
            <a:cxnLst/>
            <a:rect r="r" b="b" t="t" l="l"/>
            <a:pathLst>
              <a:path h="902614" w="902614">
                <a:moveTo>
                  <a:pt x="0" y="0"/>
                </a:moveTo>
                <a:lnTo>
                  <a:pt x="902614" y="0"/>
                </a:lnTo>
                <a:lnTo>
                  <a:pt x="902614" y="902614"/>
                </a:lnTo>
                <a:lnTo>
                  <a:pt x="0" y="902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21900" y="120827"/>
            <a:ext cx="2279109" cy="1318515"/>
            <a:chOff x="0" y="0"/>
            <a:chExt cx="3038811" cy="175802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878774" y="0"/>
              <a:ext cx="1281264" cy="1334166"/>
            </a:xfrm>
            <a:custGeom>
              <a:avLst/>
              <a:gdLst/>
              <a:ahLst/>
              <a:cxnLst/>
              <a:rect r="r" b="b" t="t" l="l"/>
              <a:pathLst>
                <a:path h="1334166" w="1281264">
                  <a:moveTo>
                    <a:pt x="0" y="0"/>
                  </a:moveTo>
                  <a:lnTo>
                    <a:pt x="1281264" y="0"/>
                  </a:lnTo>
                  <a:lnTo>
                    <a:pt x="1281264" y="1334166"/>
                  </a:lnTo>
                  <a:lnTo>
                    <a:pt x="0" y="1334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 rot="0">
              <a:off x="0" y="1296066"/>
              <a:ext cx="3038811" cy="4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en-US" sz="2109" spc="105">
                  <a:solidFill>
                    <a:srgbClr val="1C573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Tweede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DAGYzm8j5UQ</dc:identifier>
  <dcterms:modified xsi:type="dcterms:W3CDTF">2011-08-01T06:04:30Z</dcterms:modified>
  <cp:revision>1</cp:revision>
  <dc:title>Tweede</dc:title>
</cp:coreProperties>
</file>